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274" r:id="rId2"/>
    <p:sldId id="368" r:id="rId3"/>
    <p:sldId id="464" r:id="rId4"/>
    <p:sldId id="465" r:id="rId5"/>
    <p:sldId id="466" r:id="rId6"/>
    <p:sldId id="467" r:id="rId7"/>
    <p:sldId id="468" r:id="rId8"/>
    <p:sldId id="469" r:id="rId9"/>
    <p:sldId id="445" r:id="rId10"/>
    <p:sldId id="470" r:id="rId11"/>
    <p:sldId id="471" r:id="rId12"/>
    <p:sldId id="472" r:id="rId13"/>
    <p:sldId id="420" r:id="rId14"/>
    <p:sldId id="473" r:id="rId15"/>
    <p:sldId id="474" r:id="rId16"/>
    <p:sldId id="475" r:id="rId17"/>
    <p:sldId id="476" r:id="rId18"/>
    <p:sldId id="448" r:id="rId19"/>
    <p:sldId id="477" r:id="rId20"/>
    <p:sldId id="478" r:id="rId21"/>
    <p:sldId id="479" r:id="rId22"/>
    <p:sldId id="480" r:id="rId23"/>
    <p:sldId id="410" r:id="rId24"/>
    <p:sldId id="481" r:id="rId25"/>
    <p:sldId id="483" r:id="rId26"/>
    <p:sldId id="484" r:id="rId27"/>
    <p:sldId id="485" r:id="rId28"/>
    <p:sldId id="486" r:id="rId29"/>
    <p:sldId id="487" r:id="rId30"/>
    <p:sldId id="488" r:id="rId31"/>
    <p:sldId id="489" r:id="rId32"/>
    <p:sldId id="273" r:id="rId33"/>
    <p:sldId id="453" r:id="rId34"/>
    <p:sldId id="490" r:id="rId35"/>
    <p:sldId id="491" r:id="rId36"/>
    <p:sldId id="265" r:id="rId37"/>
    <p:sldId id="390" r:id="rId38"/>
    <p:sldId id="292" r:id="rId39"/>
    <p:sldId id="297" r:id="rId40"/>
    <p:sldId id="293" r:id="rId41"/>
    <p:sldId id="400" r:id="rId42"/>
    <p:sldId id="377" r:id="rId43"/>
    <p:sldId id="282" r:id="rId44"/>
  </p:sldIdLst>
  <p:sldSz cx="9144000" cy="6858000" type="screen4x3"/>
  <p:notesSz cx="6858000" cy="9144000"/>
  <p:defaultTextStyle>
    <a:defPPr>
      <a:defRPr lang="zh-CN"/>
    </a:defPPr>
    <a:lvl1pPr algn="l" rtl="0" fontAlgn="base">
      <a:spcBef>
        <a:spcPct val="0"/>
      </a:spcBef>
      <a:spcAft>
        <a:spcPct val="0"/>
      </a:spcAft>
      <a:defRPr sz="2400" b="1" kern="1200">
        <a:solidFill>
          <a:srgbClr val="CC0000"/>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2400" b="1" kern="1200">
        <a:solidFill>
          <a:srgbClr val="CC0000"/>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2400" b="1" kern="1200">
        <a:solidFill>
          <a:srgbClr val="CC0000"/>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2400" b="1" kern="1200">
        <a:solidFill>
          <a:srgbClr val="CC0000"/>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2400" b="1" kern="1200">
        <a:solidFill>
          <a:srgbClr val="CC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b="1" kern="1200">
        <a:solidFill>
          <a:srgbClr val="CC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b="1" kern="1200">
        <a:solidFill>
          <a:srgbClr val="CC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b="1" kern="1200">
        <a:solidFill>
          <a:srgbClr val="CC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b="1" kern="1200">
        <a:solidFill>
          <a:srgbClr val="CC0000"/>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66"/>
    <a:srgbClr val="FF0000"/>
    <a:srgbClr val="000000"/>
    <a:srgbClr val="E4DF21"/>
    <a:srgbClr val="C8D927"/>
    <a:srgbClr val="DEEC22"/>
    <a:srgbClr val="E6E6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480"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ea typeface="+mn-ea"/>
              </a:defRPr>
            </a:lvl1pPr>
          </a:lstStyle>
          <a:p>
            <a:pPr>
              <a:defRPr/>
            </a:pPr>
            <a:fld id="{6D897BCB-E7C2-42CB-9769-8EFA248442E8}" type="datetimeFigureOut">
              <a:rPr lang="zh-CN" altLang="en-US"/>
              <a:pPr>
                <a:defRPr/>
              </a:pPr>
              <a:t>2021/11/1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ea typeface="+mn-ea"/>
              </a:defRPr>
            </a:lvl1pPr>
          </a:lstStyle>
          <a:p>
            <a:pPr>
              <a:defRPr/>
            </a:pPr>
            <a:fld id="{3099DA10-E2EF-4DBF-9E27-068134BC4B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ln>
        </p:spPr>
      </p:sp>
      <p:sp>
        <p:nvSpPr>
          <p:cNvPr id="33795" name="Rectangle 3"/>
          <p:cNvSpPr>
            <a:spLocks noGrp="1" noRot="1" noChangeArrowheads="1"/>
          </p:cNvSpPr>
          <p:nvPr>
            <p:ph type="body" idx="1"/>
          </p:nvPr>
        </p:nvSpPr>
        <p:spPr bwMode="auto">
          <a:xfrm>
            <a:off x="914400" y="4343400"/>
            <a:ext cx="5029200" cy="4114800"/>
          </a:xfrm>
          <a:noFill/>
        </p:spPr>
        <p:txBody>
          <a:bodyPr wrap="square" numCol="1" anchor="t" anchorCtr="0" compatLnSpc="1"/>
          <a:lstStyle/>
          <a:p>
            <a:pPr eaLnBrk="1" hangingPunct="1">
              <a:spcBef>
                <a:spcPct val="0"/>
              </a:spcBef>
            </a:pPr>
            <a:endParaRPr lang="en-US" altLang="zh-CN" smtClean="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p:spPr>
      </p:sp>
      <p:sp>
        <p:nvSpPr>
          <p:cNvPr id="35843"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4" name="灯片编号占位符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040E3783-C077-45EF-9D1F-EF49814DE441}" type="slidenum">
              <a:rPr lang="zh-CN" altLang="en-US" sz="1200" b="0">
                <a:solidFill>
                  <a:schemeClr val="tx1"/>
                </a:solidFill>
                <a:latin typeface="+mn-lt"/>
                <a:ea typeface="+mn-ea"/>
              </a:rPr>
              <a:pPr algn="r" fontAlgn="auto">
                <a:spcBef>
                  <a:spcPts val="0"/>
                </a:spcBef>
                <a:spcAft>
                  <a:spcPts val="0"/>
                </a:spcAft>
                <a:defRPr/>
              </a:pPr>
              <a:t>40</a:t>
            </a:fld>
            <a:endParaRPr lang="zh-CN" altLang="en-US" sz="1200" b="0">
              <a:solidFill>
                <a:schemeClr val="tx1"/>
              </a:solidFill>
              <a:latin typeface="+mn-lt"/>
              <a:ea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fld id="{FF5B5B7A-865B-44C2-AD12-F4E7D48C0980}" type="slidenum">
              <a:rPr lang="zh-CN" altLang="en-US"/>
              <a:pPr>
                <a:defRPr/>
              </a:pPr>
              <a:t>‹#›</a:t>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slide" Target="slide36.xml"/><Relationship Id="rId4" Type="http://schemas.openxmlformats.org/officeDocument/2006/relationships/slide" Target="slide3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emf"/><Relationship Id="rId1" Type="http://schemas.openxmlformats.org/officeDocument/2006/relationships/slideLayout" Target="../slideLayouts/slideLayout10.xml"/><Relationship Id="rId4" Type="http://schemas.openxmlformats.org/officeDocument/2006/relationships/audio" Target="../media/audio1.wav"/></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3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39.xml"/><Relationship Id="rId7" Type="http://schemas.openxmlformats.org/officeDocument/2006/relationships/image" Target="../media/image22.emf"/><Relationship Id="rId2" Type="http://schemas.openxmlformats.org/officeDocument/2006/relationships/image" Target="../media/image2.jpeg"/><Relationship Id="rId1" Type="http://schemas.openxmlformats.org/officeDocument/2006/relationships/slideLayout" Target="../slideLayouts/slideLayout8.xml"/><Relationship Id="rId6" Type="http://schemas.openxmlformats.org/officeDocument/2006/relationships/image" Target="../media/image21.tiff"/><Relationship Id="rId5" Type="http://schemas.openxmlformats.org/officeDocument/2006/relationships/slide" Target="slide40.xml"/><Relationship Id="rId4" Type="http://schemas.openxmlformats.org/officeDocument/2006/relationships/slide" Target="slide43.xml"/><Relationship Id="rId9"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3.emf"/><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TextBox 16"/>
          <p:cNvSpPr txBox="1">
            <a:spLocks noChangeArrowheads="1"/>
          </p:cNvSpPr>
          <p:nvPr/>
        </p:nvSpPr>
        <p:spPr bwMode="auto">
          <a:xfrm>
            <a:off x="2928926" y="1500174"/>
            <a:ext cx="3000396" cy="830997"/>
          </a:xfrm>
          <a:prstGeom prst="rect">
            <a:avLst/>
          </a:prstGeom>
          <a:noFill/>
          <a:ln w="9525">
            <a:noFill/>
            <a:miter lim="800000"/>
          </a:ln>
        </p:spPr>
        <p:txBody>
          <a:bodyPr wrap="square">
            <a:spAutoFit/>
          </a:bodyPr>
          <a:lstStyle/>
          <a:p>
            <a:r>
              <a:rPr lang="zh-CN" altLang="en-US" sz="4800" dirty="0" smtClean="0">
                <a:latin typeface="Calibri" panose="020F0502020204030204" pitchFamily="34" charset="0"/>
              </a:rPr>
              <a:t>总  复  习</a:t>
            </a:r>
            <a:endParaRPr lang="zh-CN" altLang="en-US" sz="4800" dirty="0">
              <a:latin typeface="Calibri" panose="020F0502020204030204" pitchFamily="34" charset="0"/>
            </a:endParaRPr>
          </a:p>
        </p:txBody>
      </p:sp>
      <p:sp>
        <p:nvSpPr>
          <p:cNvPr id="3079" name="Text Box 3"/>
          <p:cNvSpPr txBox="1">
            <a:spLocks noChangeArrowheads="1"/>
          </p:cNvSpPr>
          <p:nvPr/>
        </p:nvSpPr>
        <p:spPr bwMode="auto">
          <a:xfrm>
            <a:off x="1185863" y="385763"/>
            <a:ext cx="5473700" cy="461962"/>
          </a:xfrm>
          <a:prstGeom prst="rect">
            <a:avLst/>
          </a:prstGeom>
          <a:noFill/>
          <a:ln w="9525">
            <a:noFill/>
            <a:miter lim="800000"/>
          </a:ln>
        </p:spPr>
        <p:txBody>
          <a:bodyPr>
            <a:spAutoFit/>
          </a:bodyPr>
          <a:lstStyle/>
          <a:p>
            <a:pPr>
              <a:spcBef>
                <a:spcPct val="50000"/>
              </a:spcBef>
            </a:pPr>
            <a:r>
              <a:rPr lang="zh-CN" altLang="en-US" dirty="0" smtClean="0">
                <a:solidFill>
                  <a:schemeClr val="tx1"/>
                </a:solidFill>
                <a:latin typeface="楷体_GB2312" pitchFamily="49" charset="-122"/>
                <a:ea typeface="楷体_GB2312" pitchFamily="49" charset="-122"/>
              </a:rPr>
              <a:t>六年</a:t>
            </a:r>
            <a:r>
              <a:rPr lang="zh-CN" altLang="en-US" dirty="0">
                <a:solidFill>
                  <a:schemeClr val="tx1"/>
                </a:solidFill>
                <a:latin typeface="楷体_GB2312" pitchFamily="49" charset="-122"/>
                <a:ea typeface="楷体_GB2312" pitchFamily="49" charset="-122"/>
              </a:rPr>
              <a:t>级数</a:t>
            </a:r>
            <a:r>
              <a:rPr lang="zh-CN" altLang="en-US" dirty="0" smtClean="0">
                <a:solidFill>
                  <a:schemeClr val="tx1"/>
                </a:solidFill>
                <a:latin typeface="楷体_GB2312" pitchFamily="49" charset="-122"/>
                <a:ea typeface="楷体_GB2312" pitchFamily="49" charset="-122"/>
              </a:rPr>
              <a:t>学</a:t>
            </a:r>
            <a:r>
              <a:rPr lang="en-US" altLang="zh-CN" dirty="0" smtClean="0">
                <a:solidFill>
                  <a:schemeClr val="tx1"/>
                </a:solidFill>
                <a:latin typeface="新宋体" panose="02010609030101010101" charset="-122"/>
                <a:ea typeface="新宋体" panose="02010609030101010101" charset="-122"/>
              </a:rPr>
              <a:t>·</a:t>
            </a:r>
            <a:r>
              <a:rPr lang="zh-CN" altLang="en-US" smtClean="0">
                <a:solidFill>
                  <a:schemeClr val="tx1"/>
                </a:solidFill>
                <a:latin typeface="新宋体" panose="02010609030101010101" charset="-122"/>
                <a:ea typeface="新宋体" panose="02010609030101010101" charset="-122"/>
              </a:rPr>
              <a:t>下</a:t>
            </a:r>
            <a:endParaRPr lang="zh-CN" altLang="en-US" dirty="0">
              <a:solidFill>
                <a:schemeClr val="tx1"/>
              </a:solidFill>
              <a:latin typeface="楷体_GB2312" pitchFamily="49" charset="-122"/>
              <a:ea typeface="楷体_GB2312" pitchFamily="49" charset="-122"/>
            </a:endParaRPr>
          </a:p>
        </p:txBody>
      </p:sp>
      <p:sp>
        <p:nvSpPr>
          <p:cNvPr id="14" name="矩形 13"/>
          <p:cNvSpPr/>
          <p:nvPr/>
        </p:nvSpPr>
        <p:spPr>
          <a:xfrm>
            <a:off x="428596" y="2714620"/>
            <a:ext cx="7679684" cy="769441"/>
          </a:xfrm>
          <a:prstGeom prst="rect">
            <a:avLst/>
          </a:prstGeom>
          <a:noFill/>
        </p:spPr>
        <p:txBody>
          <a:bodyPr wrap="square" lIns="91440" tIns="45720" rIns="91440" bIns="45720">
            <a:spAutoFit/>
          </a:bodyPr>
          <a:lstStyle/>
          <a:p>
            <a:pPr algn="ctr"/>
            <a:r>
              <a:rPr lang="en-US" altLang="zh-CN" sz="44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ea"/>
                <a:ea typeface="+mj-ea"/>
              </a:rPr>
              <a:t>2</a:t>
            </a:r>
            <a:r>
              <a:rPr lang="zh-CN" alt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ea"/>
                <a:ea typeface="+mj-ea"/>
              </a:rPr>
              <a:t>  图形与几何</a:t>
            </a:r>
            <a:endParaRPr lang="zh-CN" alt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ea"/>
              <a:ea typeface="+mj-ea"/>
            </a:endParaRPr>
          </a:p>
        </p:txBody>
      </p:sp>
      <p:grpSp>
        <p:nvGrpSpPr>
          <p:cNvPr id="15" name="Group 42"/>
          <p:cNvGrpSpPr/>
          <p:nvPr/>
        </p:nvGrpSpPr>
        <p:grpSpPr bwMode="auto">
          <a:xfrm>
            <a:off x="2571736" y="4929198"/>
            <a:ext cx="2159001" cy="1009650"/>
            <a:chOff x="340" y="3022"/>
            <a:chExt cx="1360" cy="636"/>
          </a:xfrm>
        </p:grpSpPr>
        <p:sp>
          <p:nvSpPr>
            <p:cNvPr id="16" name="Oval 23">
              <a:hlinkClick r:id="rId3"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17" name="Rectangle 18">
              <a:hlinkClick r:id="rId4" action="ppaction://hlinksldjump"/>
            </p:cNvPr>
            <p:cNvSpPr>
              <a:spLocks noChangeArrowheads="1"/>
            </p:cNvSpPr>
            <p:nvPr/>
          </p:nvSpPr>
          <p:spPr bwMode="auto">
            <a:xfrm>
              <a:off x="430" y="3149"/>
              <a:ext cx="1270" cy="327"/>
            </a:xfrm>
            <a:prstGeom prst="rect">
              <a:avLst/>
            </a:prstGeom>
            <a:noFill/>
            <a:ln w="9525">
              <a:noFill/>
              <a:miter lim="800000"/>
            </a:ln>
          </p:spPr>
          <p:txBody>
            <a:bodyPr>
              <a:spAutoFit/>
            </a:bodyPr>
            <a:lstStyle/>
            <a:p>
              <a:r>
                <a:rPr lang="zh-CN" altLang="en-US" sz="2800" dirty="0" smtClean="0">
                  <a:latin typeface="宋体" panose="02010600030101010101" pitchFamily="2" charset="-122"/>
                </a:rPr>
                <a:t>随堂练习</a:t>
              </a:r>
              <a:endParaRPr lang="zh-CN" altLang="en-US" sz="2800" dirty="0">
                <a:latin typeface="宋体" panose="02010600030101010101" pitchFamily="2" charset="-122"/>
              </a:endParaRPr>
            </a:p>
          </p:txBody>
        </p:sp>
      </p:grpSp>
      <p:grpSp>
        <p:nvGrpSpPr>
          <p:cNvPr id="18" name="Group 43"/>
          <p:cNvGrpSpPr/>
          <p:nvPr/>
        </p:nvGrpSpPr>
        <p:grpSpPr bwMode="auto">
          <a:xfrm>
            <a:off x="4857752" y="4919680"/>
            <a:ext cx="2160587" cy="1009650"/>
            <a:chOff x="2018" y="2976"/>
            <a:chExt cx="1361" cy="636"/>
          </a:xfrm>
        </p:grpSpPr>
        <p:sp>
          <p:nvSpPr>
            <p:cNvPr id="19" name="Oval 30">
              <a:hlinkClick r:id="rId5"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20" name="Rectangle 31">
              <a:hlinkClick r:id="rId5"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dirty="0" smtClean="0">
                  <a:latin typeface="宋体" panose="02010600030101010101" pitchFamily="2" charset="-122"/>
                </a:rPr>
                <a:t>课堂小结</a:t>
              </a:r>
              <a:endParaRPr lang="zh-CN" altLang="en-US" sz="2800" dirty="0">
                <a:latin typeface="宋体" panose="02010600030101010101" pitchFamily="2" charset="-122"/>
              </a:endParaRPr>
            </a:p>
          </p:txBody>
        </p:sp>
      </p:grpSp>
      <p:grpSp>
        <p:nvGrpSpPr>
          <p:cNvPr id="21" name="Group 44"/>
          <p:cNvGrpSpPr/>
          <p:nvPr/>
        </p:nvGrpSpPr>
        <p:grpSpPr bwMode="auto">
          <a:xfrm>
            <a:off x="7072330" y="4919680"/>
            <a:ext cx="2232025" cy="1009650"/>
            <a:chOff x="3696" y="2976"/>
            <a:chExt cx="1406" cy="636"/>
          </a:xfrm>
        </p:grpSpPr>
        <p:sp>
          <p:nvSpPr>
            <p:cNvPr id="22" name="Oval 32">
              <a:hlinkClick r:id="rId3" action="ppaction://hlinksldjump"/>
            </p:cNvPr>
            <p:cNvSpPr>
              <a:spLocks noChangeArrowheads="1"/>
            </p:cNvSpPr>
            <p:nvPr/>
          </p:nvSpPr>
          <p:spPr bwMode="auto">
            <a:xfrm>
              <a:off x="3696"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23" name="Rectangle 33">
              <a:hlinkClick r:id="rId3" action="ppaction://hlinksldjump"/>
            </p:cNvPr>
            <p:cNvSpPr>
              <a:spLocks noChangeArrowheads="1"/>
            </p:cNvSpPr>
            <p:nvPr/>
          </p:nvSpPr>
          <p:spPr bwMode="auto">
            <a:xfrm>
              <a:off x="3832" y="3113"/>
              <a:ext cx="1270" cy="327"/>
            </a:xfrm>
            <a:prstGeom prst="rect">
              <a:avLst/>
            </a:prstGeom>
            <a:noFill/>
            <a:ln w="9525">
              <a:noFill/>
              <a:miter lim="800000"/>
            </a:ln>
          </p:spPr>
          <p:txBody>
            <a:bodyPr>
              <a:spAutoFit/>
            </a:bodyPr>
            <a:lstStyle/>
            <a:p>
              <a:r>
                <a:rPr lang="zh-CN" altLang="en-US" sz="2800" dirty="0">
                  <a:latin typeface="宋体" panose="02010600030101010101" pitchFamily="2" charset="-122"/>
                </a:rPr>
                <a:t>作业设计</a:t>
              </a:r>
            </a:p>
          </p:txBody>
        </p:sp>
      </p:grpSp>
      <p:grpSp>
        <p:nvGrpSpPr>
          <p:cNvPr id="24" name="Group 42"/>
          <p:cNvGrpSpPr/>
          <p:nvPr/>
        </p:nvGrpSpPr>
        <p:grpSpPr bwMode="auto">
          <a:xfrm>
            <a:off x="357158" y="4929198"/>
            <a:ext cx="2159000" cy="1009650"/>
            <a:chOff x="340" y="3022"/>
            <a:chExt cx="1360" cy="636"/>
          </a:xfrm>
        </p:grpSpPr>
        <p:sp>
          <p:nvSpPr>
            <p:cNvPr id="25" name="Oval 23">
              <a:hlinkClick r:id="rId6"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26" name="Rectangle 18">
              <a:hlinkClick r:id="rId6" action="ppaction://hlinksldjump"/>
            </p:cNvPr>
            <p:cNvSpPr>
              <a:spLocks noChangeArrowheads="1"/>
            </p:cNvSpPr>
            <p:nvPr/>
          </p:nvSpPr>
          <p:spPr bwMode="auto">
            <a:xfrm>
              <a:off x="430" y="3157"/>
              <a:ext cx="1270" cy="327"/>
            </a:xfrm>
            <a:prstGeom prst="rect">
              <a:avLst/>
            </a:prstGeom>
            <a:noFill/>
            <a:ln w="9525">
              <a:noFill/>
              <a:miter lim="800000"/>
            </a:ln>
          </p:spPr>
          <p:txBody>
            <a:bodyPr>
              <a:spAutoFit/>
            </a:bodyPr>
            <a:lstStyle/>
            <a:p>
              <a:r>
                <a:rPr lang="zh-CN" altLang="en-US" sz="2800" dirty="0" smtClean="0">
                  <a:latin typeface="宋体" panose="02010600030101010101" pitchFamily="2" charset="-122"/>
                </a:rPr>
                <a:t>考点讲解</a:t>
              </a:r>
              <a:endParaRPr lang="zh-CN" altLang="en-US" sz="2800" dirty="0">
                <a:latin typeface="宋体" panose="02010600030101010101" pitchFamily="2" charset="-122"/>
              </a:endParaRPr>
            </a:p>
          </p:txBody>
        </p:sp>
      </p:grpSp>
      <p:sp>
        <p:nvSpPr>
          <p:cNvPr id="27" name="TextBox 26"/>
          <p:cNvSpPr txBox="1"/>
          <p:nvPr/>
        </p:nvSpPr>
        <p:spPr>
          <a:xfrm>
            <a:off x="1285852" y="3857628"/>
            <a:ext cx="6367449" cy="584775"/>
          </a:xfrm>
          <a:prstGeom prst="rect">
            <a:avLst/>
          </a:prstGeom>
          <a:noFill/>
        </p:spPr>
        <p:txBody>
          <a:bodyPr wrap="none" rtlCol="0">
            <a:spAutoFit/>
          </a:bodyPr>
          <a:lstStyle/>
          <a:p>
            <a:r>
              <a:rPr lang="zh-CN" altLang="en-US" sz="3200" dirty="0" smtClean="0">
                <a:solidFill>
                  <a:schemeClr val="tx1"/>
                </a:solidFill>
                <a:latin typeface="+mj-ea"/>
                <a:ea typeface="+mj-ea"/>
              </a:rPr>
              <a:t>第</a:t>
            </a:r>
            <a:r>
              <a:rPr lang="en-US" altLang="zh-CN" sz="3200" dirty="0" smtClean="0">
                <a:solidFill>
                  <a:schemeClr val="tx1"/>
                </a:solidFill>
                <a:latin typeface="+mj-ea"/>
                <a:ea typeface="+mj-ea"/>
              </a:rPr>
              <a:t>1</a:t>
            </a:r>
            <a:r>
              <a:rPr lang="zh-CN" altLang="en-US" sz="3200" dirty="0" smtClean="0">
                <a:solidFill>
                  <a:schemeClr val="tx1"/>
                </a:solidFill>
                <a:latin typeface="+mj-ea"/>
                <a:ea typeface="+mj-ea"/>
              </a:rPr>
              <a:t>课时  图形的认识与测量（</a:t>
            </a:r>
            <a:r>
              <a:rPr lang="en-US" altLang="zh-CN" sz="3200" dirty="0" smtClean="0">
                <a:solidFill>
                  <a:schemeClr val="tx1"/>
                </a:solidFill>
                <a:latin typeface="+mj-ea"/>
                <a:ea typeface="+mj-ea"/>
              </a:rPr>
              <a:t>1</a:t>
            </a:r>
            <a:r>
              <a:rPr lang="zh-CN" altLang="en-US" sz="3200" dirty="0" smtClean="0">
                <a:solidFill>
                  <a:schemeClr val="tx1"/>
                </a:solidFill>
                <a:latin typeface="+mj-ea"/>
                <a:ea typeface="+mj-ea"/>
              </a:rPr>
              <a:t>）</a:t>
            </a:r>
            <a:endParaRPr lang="zh-CN" altLang="en-US" sz="3200" dirty="0">
              <a:solidFill>
                <a:schemeClr val="tx1"/>
              </a:solidFill>
              <a:latin typeface="+mj-ea"/>
              <a:ea typeface="+mj-ea"/>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怎样得到一条直线</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直线有几个端点</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可以度</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量吗</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428596" y="2571744"/>
            <a:ext cx="8215370" cy="1489703"/>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把线段的两端无限延长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就得到一条直线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直线没有端点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不可以度量。</a:t>
            </a:r>
            <a:endParaRPr lang="zh-CN" altLang="en-US" sz="3200" dirty="0">
              <a:latin typeface="华文楷体" panose="02010600040101010101" pitchFamily="2" charset="-122"/>
              <a:ea typeface="华文楷体" panose="02010600040101010101" pitchFamily="2" charset="-122"/>
            </a:endParaRPr>
          </a:p>
        </p:txBody>
      </p:sp>
      <p:pic>
        <p:nvPicPr>
          <p:cNvPr id="4" name="sy117.jpg" descr="id:2147507190;FounderCES"/>
          <p:cNvPicPr/>
          <p:nvPr/>
        </p:nvPicPr>
        <p:blipFill>
          <a:blip r:embed="rId2" cstate="print">
            <a:clrChange>
              <a:clrFrom>
                <a:srgbClr val="FFFFFF"/>
              </a:clrFrom>
              <a:clrTo>
                <a:srgbClr val="FFFFFF">
                  <a:alpha val="0"/>
                </a:srgbClr>
              </a:clrTo>
            </a:clrChange>
          </a:blip>
          <a:stretch>
            <a:fillRect/>
          </a:stretch>
        </p:blipFill>
        <p:spPr>
          <a:xfrm>
            <a:off x="1285852" y="4786322"/>
            <a:ext cx="6517752" cy="6080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1569660"/>
          </a:xfrm>
          <a:prstGeom prst="rect">
            <a:avLst/>
          </a:prstGeom>
        </p:spPr>
        <p:txBody>
          <a:bodyPr wrap="square">
            <a:spAutoFit/>
          </a:bodyPr>
          <a:lstStyle/>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怎样得到一条</a:t>
            </a:r>
            <a:r>
              <a:rPr lang="zh-CN" altLang="en-US" sz="3200" dirty="0" smtClean="0">
                <a:solidFill>
                  <a:schemeClr val="tx1"/>
                </a:solidFill>
                <a:latin typeface="华文楷体" panose="02010600040101010101" pitchFamily="2" charset="-122"/>
                <a:ea typeface="华文楷体" panose="02010600040101010101" pitchFamily="2" charset="-122"/>
              </a:rPr>
              <a:t>射线</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射线</a:t>
            </a:r>
            <a:r>
              <a:rPr lang="zh-CN" altLang="zh-CN" sz="3200" dirty="0" smtClean="0">
                <a:solidFill>
                  <a:schemeClr val="tx1"/>
                </a:solidFill>
                <a:latin typeface="华文楷体" panose="02010600040101010101" pitchFamily="2" charset="-122"/>
                <a:ea typeface="华文楷体" panose="02010600040101010101" pitchFamily="2" charset="-122"/>
              </a:rPr>
              <a:t>有几个端点</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可以度</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量吗</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428596" y="2571744"/>
            <a:ext cx="8215370" cy="1569660"/>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把线段的</a:t>
            </a:r>
            <a:r>
              <a:rPr lang="zh-CN" altLang="en-US" sz="3200" dirty="0" smtClean="0">
                <a:latin typeface="华文楷体" panose="02010600040101010101" pitchFamily="2" charset="-122"/>
                <a:ea typeface="华文楷体" panose="02010600040101010101" pitchFamily="2" charset="-122"/>
              </a:rPr>
              <a:t>一</a:t>
            </a:r>
            <a:r>
              <a:rPr lang="zh-CN" altLang="zh-CN" sz="3200" dirty="0" smtClean="0">
                <a:latin typeface="华文楷体" panose="02010600040101010101" pitchFamily="2" charset="-122"/>
                <a:ea typeface="华文楷体" panose="02010600040101010101" pitchFamily="2" charset="-122"/>
              </a:rPr>
              <a:t>端无限延长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就得到一条</a:t>
            </a:r>
            <a:r>
              <a:rPr lang="zh-CN" altLang="en-US" sz="3200" dirty="0" smtClean="0">
                <a:latin typeface="华文楷体" panose="02010600040101010101" pitchFamily="2" charset="-122"/>
                <a:ea typeface="华文楷体" panose="02010600040101010101" pitchFamily="2" charset="-122"/>
              </a:rPr>
              <a:t>射线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直</a:t>
            </a:r>
            <a:r>
              <a:rPr lang="zh-CN" altLang="en-US" sz="3200" dirty="0" smtClean="0">
                <a:latin typeface="华文楷体" panose="02010600040101010101" pitchFamily="2" charset="-122"/>
                <a:ea typeface="华文楷体" panose="02010600040101010101" pitchFamily="2" charset="-122"/>
              </a:rPr>
              <a:t>射线有一个</a:t>
            </a:r>
            <a:r>
              <a:rPr lang="zh-CN" altLang="zh-CN" sz="3200" dirty="0" smtClean="0">
                <a:latin typeface="华文楷体" panose="02010600040101010101" pitchFamily="2" charset="-122"/>
                <a:ea typeface="华文楷体" panose="02010600040101010101" pitchFamily="2" charset="-122"/>
              </a:rPr>
              <a:t>端点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不可以度量。</a:t>
            </a:r>
            <a:endParaRPr lang="zh-CN" altLang="en-US" sz="3200" dirty="0">
              <a:latin typeface="华文楷体" panose="02010600040101010101" pitchFamily="2" charset="-122"/>
              <a:ea typeface="华文楷体" panose="02010600040101010101" pitchFamily="2" charset="-122"/>
            </a:endParaRPr>
          </a:p>
        </p:txBody>
      </p:sp>
      <p:pic>
        <p:nvPicPr>
          <p:cNvPr id="5" name="sy118.jpg" descr="id:2147507197;FounderCES"/>
          <p:cNvPicPr/>
          <p:nvPr/>
        </p:nvPicPr>
        <p:blipFill>
          <a:blip r:embed="rId2" cstate="print">
            <a:clrChange>
              <a:clrFrom>
                <a:srgbClr val="FCFCFC"/>
              </a:clrFrom>
              <a:clrTo>
                <a:srgbClr val="FCFCFC">
                  <a:alpha val="0"/>
                </a:srgbClr>
              </a:clrTo>
            </a:clrChange>
          </a:blip>
          <a:stretch>
            <a:fillRect/>
          </a:stretch>
        </p:blipFill>
        <p:spPr>
          <a:xfrm>
            <a:off x="1571604" y="4857760"/>
            <a:ext cx="5406167" cy="23105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矩形 2"/>
          <p:cNvSpPr/>
          <p:nvPr/>
        </p:nvSpPr>
        <p:spPr>
          <a:xfrm>
            <a:off x="500034" y="1785926"/>
            <a:ext cx="6821098"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一条直线长</a:t>
            </a:r>
            <a:r>
              <a:rPr lang="en-US" altLang="zh-CN" sz="3200" dirty="0" smtClean="0">
                <a:solidFill>
                  <a:schemeClr val="tx1"/>
                </a:solidFill>
                <a:latin typeface="华文楷体" panose="02010600040101010101" pitchFamily="2" charset="-122"/>
                <a:ea typeface="华文楷体" panose="02010600040101010101" pitchFamily="2" charset="-122"/>
              </a:rPr>
              <a:t>5</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en-US" altLang="zh-CN" sz="3200" dirty="0" smtClean="0">
                <a:solidFill>
                  <a:schemeClr val="tx1"/>
                </a:solidFill>
                <a:latin typeface="华文楷体" panose="02010600040101010101" pitchFamily="2" charset="-122"/>
                <a:ea typeface="华文楷体" panose="02010600040101010101" pitchFamily="2" charset="-122"/>
              </a:rPr>
              <a:t>3</a:t>
            </a:r>
            <a:r>
              <a:rPr lang="zh-CN" altLang="zh-CN" sz="3200" dirty="0" smtClean="0">
                <a:solidFill>
                  <a:schemeClr val="tx1"/>
                </a:solidFill>
                <a:latin typeface="华文楷体" panose="02010600040101010101" pitchFamily="2" charset="-122"/>
                <a:ea typeface="华文楷体" panose="02010600040101010101" pitchFamily="2" charset="-122"/>
              </a:rPr>
              <a:t>米。</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4" name="TextBox 3"/>
          <p:cNvSpPr txBox="1"/>
          <p:nvPr/>
        </p:nvSpPr>
        <p:spPr>
          <a:xfrm>
            <a:off x="6357950" y="1785926"/>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7" name="TextBox 6"/>
          <p:cNvSpPr txBox="1"/>
          <p:nvPr/>
        </p:nvSpPr>
        <p:spPr>
          <a:xfrm>
            <a:off x="6357950" y="2915663"/>
            <a:ext cx="377026"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4</a:t>
            </a:r>
            <a:endParaRPr lang="zh-CN" altLang="en-US" sz="3200" dirty="0">
              <a:latin typeface="华文楷体" panose="02010600040101010101" pitchFamily="2" charset="-122"/>
              <a:ea typeface="华文楷体" panose="02010600040101010101" pitchFamily="2" charset="-122"/>
            </a:endParaRPr>
          </a:p>
        </p:txBody>
      </p:sp>
      <p:grpSp>
        <p:nvGrpSpPr>
          <p:cNvPr id="9" name="组合 8"/>
          <p:cNvGrpSpPr/>
          <p:nvPr/>
        </p:nvGrpSpPr>
        <p:grpSpPr>
          <a:xfrm>
            <a:off x="500034" y="2915663"/>
            <a:ext cx="8374408" cy="584775"/>
            <a:chOff x="500034" y="2714620"/>
            <a:chExt cx="8374408" cy="584775"/>
          </a:xfrm>
        </p:grpSpPr>
        <p:sp>
          <p:nvSpPr>
            <p:cNvPr id="6" name="矩形 5"/>
            <p:cNvSpPr/>
            <p:nvPr/>
          </p:nvSpPr>
          <p:spPr>
            <a:xfrm>
              <a:off x="500034" y="2714620"/>
              <a:ext cx="8374408"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                             </a:t>
              </a:r>
              <a:r>
                <a:rPr lang="zh-CN" altLang="zh-CN" sz="3200" dirty="0" smtClean="0">
                  <a:solidFill>
                    <a:schemeClr val="tx1"/>
                  </a:solidFill>
                  <a:latin typeface="华文楷体" panose="02010600040101010101" pitchFamily="2" charset="-122"/>
                  <a:ea typeface="华文楷体" panose="02010600040101010101" pitchFamily="2" charset="-122"/>
                </a:rPr>
                <a:t>这个图中有</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条射线。</a:t>
              </a:r>
            </a:p>
          </p:txBody>
        </p:sp>
        <p:pic>
          <p:nvPicPr>
            <p:cNvPr id="8" name="sy119.jpg" descr="id:2147507204;FounderCES"/>
            <p:cNvPicPr/>
            <p:nvPr/>
          </p:nvPicPr>
          <p:blipFill>
            <a:blip r:embed="rId2" cstate="print">
              <a:clrChange>
                <a:clrFrom>
                  <a:srgbClr val="FFFFFF"/>
                </a:clrFrom>
                <a:clrTo>
                  <a:srgbClr val="FFFFFF">
                    <a:alpha val="0"/>
                  </a:srgbClr>
                </a:clrTo>
              </a:clrChange>
            </a:blip>
            <a:stretch>
              <a:fillRect/>
            </a:stretch>
          </p:blipFill>
          <p:spPr>
            <a:xfrm flipV="1">
              <a:off x="1071538" y="3000372"/>
              <a:ext cx="2802118" cy="126136"/>
            </a:xfrm>
            <a:prstGeom prst="rect">
              <a:avLst/>
            </a:prstGeom>
          </p:spPr>
        </p:pic>
      </p:grpSp>
      <p:sp>
        <p:nvSpPr>
          <p:cNvPr id="10" name="矩形 9"/>
          <p:cNvSpPr/>
          <p:nvPr/>
        </p:nvSpPr>
        <p:spPr>
          <a:xfrm>
            <a:off x="500034" y="4272985"/>
            <a:ext cx="5812810"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过两点可以画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条线段。</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1" name="TextBox 10"/>
          <p:cNvSpPr txBox="1"/>
          <p:nvPr/>
        </p:nvSpPr>
        <p:spPr>
          <a:xfrm>
            <a:off x="3786182" y="4272985"/>
            <a:ext cx="377026"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1</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p:bldP spid="4" grpId="0"/>
      <p:bldP spid="7"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3</a:t>
            </a:r>
            <a:endParaRPr lang="zh-CN" altLang="en-US" sz="3200" dirty="0">
              <a:solidFill>
                <a:schemeClr val="tx1"/>
              </a:solidFill>
              <a:latin typeface="+mj-ea"/>
              <a:ea typeface="+mj-ea"/>
            </a:endParaRPr>
          </a:p>
        </p:txBody>
      </p:sp>
      <p:sp>
        <p:nvSpPr>
          <p:cNvPr id="13" name="矩形 12"/>
          <p:cNvSpPr/>
          <p:nvPr/>
        </p:nvSpPr>
        <p:spPr>
          <a:xfrm>
            <a:off x="357158" y="1714488"/>
            <a:ext cx="8286808" cy="1489703"/>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在同一平面内</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两条直线不重合时的位置关</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系有哪几种</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14" name="矩形 13"/>
          <p:cNvSpPr/>
          <p:nvPr/>
        </p:nvSpPr>
        <p:spPr>
          <a:xfrm>
            <a:off x="500034" y="3357562"/>
            <a:ext cx="8215370" cy="1489703"/>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在同一平面内</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两条不重合的直线的位置关系有两种</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分别是平行和相交。</a:t>
            </a:r>
            <a:endParaRPr lang="zh-CN" altLang="en-US" sz="3200" dirty="0">
              <a:latin typeface="华文楷体" panose="02010600040101010101" pitchFamily="2" charset="-122"/>
              <a:ea typeface="华文楷体" panose="02010600040101010101" pitchFamily="2" charset="-122"/>
            </a:endParaRPr>
          </a:p>
        </p:txBody>
      </p:sp>
      <p:pic>
        <p:nvPicPr>
          <p:cNvPr id="23" name="SY120.EPS" descr="id:2147507218;FounderCES"/>
          <p:cNvPicPr/>
          <p:nvPr/>
        </p:nvPicPr>
        <p:blipFill>
          <a:blip r:embed="rId2" cstate="print">
            <a:clrChange>
              <a:clrFrom>
                <a:srgbClr val="FFFFFF"/>
              </a:clrFrom>
              <a:clrTo>
                <a:srgbClr val="FFFFFF">
                  <a:alpha val="0"/>
                </a:srgbClr>
              </a:clrTo>
            </a:clrChange>
          </a:blip>
          <a:stretch>
            <a:fillRect/>
          </a:stretch>
        </p:blipFill>
        <p:spPr>
          <a:xfrm>
            <a:off x="1142976" y="5000636"/>
            <a:ext cx="6434324" cy="78662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style.rotation</p:attrName>
                                        </p:attrNameLst>
                                      </p:cBhvr>
                                      <p:tavLst>
                                        <p:tav tm="0">
                                          <p:val>
                                            <p:fltVal val="90"/>
                                          </p:val>
                                        </p:tav>
                                        <p:tav tm="100000">
                                          <p:val>
                                            <p:fltVal val="0"/>
                                          </p:val>
                                        </p:tav>
                                      </p:tavLst>
                                    </p:anim>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 </a:t>
            </a:r>
            <a:r>
              <a:rPr lang="zh-CN" altLang="zh-CN" sz="3200" dirty="0" smtClean="0">
                <a:solidFill>
                  <a:schemeClr val="tx1"/>
                </a:solidFill>
                <a:latin typeface="华文楷体" panose="02010600040101010101" pitchFamily="2" charset="-122"/>
                <a:ea typeface="华文楷体" panose="02010600040101010101" pitchFamily="2" charset="-122"/>
              </a:rPr>
              <a:t>什么是相交</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什么是垂直</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什么是垂足</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357158" y="1357298"/>
            <a:ext cx="8215370" cy="1489703"/>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在同一平面内</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两条直线有且只有一个交点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则这两条直线相交。</a:t>
            </a:r>
            <a:endParaRPr lang="zh-CN" altLang="en-US" sz="3200" dirty="0">
              <a:latin typeface="华文楷体" panose="02010600040101010101" pitchFamily="2" charset="-122"/>
              <a:ea typeface="华文楷体" panose="02010600040101010101" pitchFamily="2" charset="-122"/>
            </a:endParaRPr>
          </a:p>
        </p:txBody>
      </p:sp>
      <p:pic>
        <p:nvPicPr>
          <p:cNvPr id="4" name="SY121A.EPS" descr="id:2147507225;FounderCES"/>
          <p:cNvPicPr/>
          <p:nvPr/>
        </p:nvPicPr>
        <p:blipFill>
          <a:blip r:embed="rId2" cstate="print">
            <a:clrChange>
              <a:clrFrom>
                <a:srgbClr val="FFFFFF"/>
              </a:clrFrom>
              <a:clrTo>
                <a:srgbClr val="FFFFFF">
                  <a:alpha val="0"/>
                </a:srgbClr>
              </a:clrTo>
            </a:clrChange>
          </a:blip>
          <a:stretch>
            <a:fillRect/>
          </a:stretch>
        </p:blipFill>
        <p:spPr>
          <a:xfrm>
            <a:off x="928662" y="3429000"/>
            <a:ext cx="2439460" cy="847242"/>
          </a:xfrm>
          <a:prstGeom prst="rect">
            <a:avLst/>
          </a:prstGeom>
        </p:spPr>
      </p:pic>
      <p:sp>
        <p:nvSpPr>
          <p:cNvPr id="5" name="矩形 4"/>
          <p:cNvSpPr/>
          <p:nvPr/>
        </p:nvSpPr>
        <p:spPr>
          <a:xfrm>
            <a:off x="357158" y="4500570"/>
            <a:ext cx="8215370" cy="1569660"/>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两条直线相交成直角时</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这两条直线互相垂直</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这两条直线的交点叫做垂足。</a:t>
            </a:r>
          </a:p>
        </p:txBody>
      </p:sp>
      <p:pic>
        <p:nvPicPr>
          <p:cNvPr id="6" name="SY122A.EPS" descr="id:2147507232;FounderCES"/>
          <p:cNvPicPr/>
          <p:nvPr/>
        </p:nvPicPr>
        <p:blipFill>
          <a:blip r:embed="rId3" cstate="print">
            <a:clrChange>
              <a:clrFrom>
                <a:srgbClr val="FFFFFF"/>
              </a:clrFrom>
              <a:clrTo>
                <a:srgbClr val="FFFFFF">
                  <a:alpha val="0"/>
                </a:srgbClr>
              </a:clrTo>
            </a:clrChange>
          </a:blip>
          <a:stretch>
            <a:fillRect/>
          </a:stretch>
        </p:blipFill>
        <p:spPr>
          <a:xfrm>
            <a:off x="4572000" y="3000372"/>
            <a:ext cx="2702400" cy="13620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iterate type="lt">
                                    <p:tmPct val="5000"/>
                                  </p:iterate>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style.rotation</p:attrName>
                                        </p:attrNameLst>
                                      </p:cBhvr>
                                      <p:tavLst>
                                        <p:tav tm="0">
                                          <p:val>
                                            <p:fltVal val="90"/>
                                          </p:val>
                                        </p:tav>
                                        <p:tav tm="100000">
                                          <p:val>
                                            <p:fltVal val="0"/>
                                          </p:val>
                                        </p:tav>
                                      </p:tavLst>
                                    </p:anim>
                                    <p:animEffect transition="in" filter="fade">
                                      <p:cBhvr>
                                        <p:cTn id="31" dur="1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什么叫平行线</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平行线有什么特点</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357158" y="1571612"/>
            <a:ext cx="8215370" cy="1489703"/>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在同一平面内</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不相交的两条直线叫做平行线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平行线之间的距离处处相等。</a:t>
            </a:r>
            <a:endParaRPr lang="zh-CN" altLang="en-US" sz="3200" dirty="0">
              <a:latin typeface="华文楷体" panose="02010600040101010101" pitchFamily="2" charset="-122"/>
              <a:ea typeface="华文楷体" panose="02010600040101010101" pitchFamily="2" charset="-122"/>
            </a:endParaRPr>
          </a:p>
        </p:txBody>
      </p:sp>
      <p:pic>
        <p:nvPicPr>
          <p:cNvPr id="7" name="SY123A.EPS" descr="id:2147507239;FounderCES"/>
          <p:cNvPicPr/>
          <p:nvPr/>
        </p:nvPicPr>
        <p:blipFill>
          <a:blip r:embed="rId2" cstate="print">
            <a:clrChange>
              <a:clrFrom>
                <a:srgbClr val="FFFFFF"/>
              </a:clrFrom>
              <a:clrTo>
                <a:srgbClr val="FFFFFF">
                  <a:alpha val="0"/>
                </a:srgbClr>
              </a:clrTo>
            </a:clrChange>
          </a:blip>
          <a:stretch>
            <a:fillRect/>
          </a:stretch>
        </p:blipFill>
        <p:spPr>
          <a:xfrm>
            <a:off x="2000232" y="3500438"/>
            <a:ext cx="4786346" cy="1388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什么叫点到直线的距离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试画图说明。</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357158" y="1571612"/>
            <a:ext cx="8215370" cy="1489703"/>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从直线外一点到这条直线所画的垂直线段的长度叫做点到直线的距离。</a:t>
            </a:r>
            <a:endParaRPr lang="zh-CN" altLang="en-US" sz="3200" dirty="0">
              <a:latin typeface="华文楷体" panose="02010600040101010101" pitchFamily="2" charset="-122"/>
              <a:ea typeface="华文楷体" panose="02010600040101010101" pitchFamily="2" charset="-122"/>
            </a:endParaRPr>
          </a:p>
        </p:txBody>
      </p:sp>
      <p:sp>
        <p:nvSpPr>
          <p:cNvPr id="5" name="椭圆 4"/>
          <p:cNvSpPr/>
          <p:nvPr/>
        </p:nvSpPr>
        <p:spPr>
          <a:xfrm>
            <a:off x="3714744" y="3429000"/>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2000232" y="4714884"/>
            <a:ext cx="407196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4"/>
          </p:cNvCxnSpPr>
          <p:nvPr/>
        </p:nvCxnSpPr>
        <p:spPr>
          <a:xfrm rot="5400000">
            <a:off x="3214678" y="4143380"/>
            <a:ext cx="1143008"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86182" y="4572008"/>
            <a:ext cx="1428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3857620" y="4643446"/>
            <a:ext cx="1428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矩形 2"/>
          <p:cNvSpPr/>
          <p:nvPr/>
        </p:nvSpPr>
        <p:spPr>
          <a:xfrm>
            <a:off x="71406" y="1785926"/>
            <a:ext cx="7744428"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两条直线若不平行</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就相交。</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4" name="TextBox 3"/>
          <p:cNvSpPr txBox="1"/>
          <p:nvPr/>
        </p:nvSpPr>
        <p:spPr>
          <a:xfrm>
            <a:off x="6786578" y="1785926"/>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7" name="TextBox 6"/>
          <p:cNvSpPr txBox="1"/>
          <p:nvPr/>
        </p:nvSpPr>
        <p:spPr>
          <a:xfrm>
            <a:off x="4643438" y="2585015"/>
            <a:ext cx="377026"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1</a:t>
            </a:r>
            <a:endParaRPr lang="zh-CN" altLang="en-US" sz="3200" dirty="0">
              <a:latin typeface="华文楷体" panose="02010600040101010101" pitchFamily="2" charset="-122"/>
              <a:ea typeface="华文楷体" panose="02010600040101010101" pitchFamily="2" charset="-122"/>
            </a:endParaRPr>
          </a:p>
        </p:txBody>
      </p:sp>
      <p:sp>
        <p:nvSpPr>
          <p:cNvPr id="6" name="矩形 5"/>
          <p:cNvSpPr/>
          <p:nvPr/>
        </p:nvSpPr>
        <p:spPr>
          <a:xfrm>
            <a:off x="71406" y="2571744"/>
            <a:ext cx="9520555"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过直线外一点可以画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条已知直线的平行线。</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0" name="矩形 9"/>
          <p:cNvSpPr/>
          <p:nvPr/>
        </p:nvSpPr>
        <p:spPr>
          <a:xfrm>
            <a:off x="89734" y="3357562"/>
            <a:ext cx="9054266" cy="1077218"/>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过点</a:t>
            </a:r>
            <a:r>
              <a:rPr lang="en-US" altLang="zh-CN" sz="3200" b="0" i="1" dirty="0" smtClean="0">
                <a:solidFill>
                  <a:schemeClr val="tx1"/>
                </a:solidFill>
                <a:latin typeface="Times New Roman" panose="02020603050405020304" pitchFamily="18" charset="0"/>
                <a:ea typeface="华文楷体" panose="02010600040101010101" pitchFamily="2" charset="-122"/>
                <a:cs typeface="Times New Roman" panose="02020603050405020304" pitchFamily="18" charset="0"/>
              </a:rPr>
              <a:t>P</a:t>
            </a:r>
            <a:r>
              <a:rPr lang="zh-CN" altLang="zh-CN" sz="3200" dirty="0" smtClean="0">
                <a:solidFill>
                  <a:schemeClr val="tx1"/>
                </a:solidFill>
                <a:latin typeface="华文楷体" panose="02010600040101010101" pitchFamily="2" charset="-122"/>
                <a:ea typeface="华文楷体" panose="02010600040101010101" pitchFamily="2" charset="-122"/>
              </a:rPr>
              <a:t>画出直线</a:t>
            </a:r>
            <a:r>
              <a:rPr lang="en-US" altLang="zh-CN" sz="3200" i="1" dirty="0" smtClean="0">
                <a:solidFill>
                  <a:schemeClr val="tx1"/>
                </a:solidFill>
                <a:latin typeface="Times New Roman" panose="02020603050405020304" pitchFamily="18" charset="0"/>
                <a:ea typeface="华文楷体" panose="02010600040101010101" pitchFamily="2" charset="-122"/>
                <a:cs typeface="Times New Roman" panose="02020603050405020304" pitchFamily="18" charset="0"/>
              </a:rPr>
              <a:t>l</a:t>
            </a:r>
            <a:r>
              <a:rPr lang="zh-CN" altLang="zh-CN" sz="3200" dirty="0" smtClean="0">
                <a:solidFill>
                  <a:schemeClr val="tx1"/>
                </a:solidFill>
                <a:latin typeface="华文楷体" panose="02010600040101010101" pitchFamily="2" charset="-122"/>
                <a:ea typeface="华文楷体" panose="02010600040101010101" pitchFamily="2" charset="-122"/>
              </a:rPr>
              <a:t>的垂线和平行线</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并量出图中</a:t>
            </a:r>
            <a:r>
              <a:rPr lang="en-US" altLang="zh-CN" sz="3200" i="1" dirty="0" smtClean="0">
                <a:solidFill>
                  <a:schemeClr val="tx1"/>
                </a:solidFill>
                <a:latin typeface="华文楷体" panose="02010600040101010101" pitchFamily="2" charset="-122"/>
                <a:ea typeface="华文楷体" panose="02010600040101010101" pitchFamily="2" charset="-122"/>
              </a:rPr>
              <a:t>P</a:t>
            </a:r>
            <a:r>
              <a:rPr lang="zh-CN" altLang="zh-CN" sz="3200" dirty="0" smtClean="0">
                <a:solidFill>
                  <a:schemeClr val="tx1"/>
                </a:solidFill>
                <a:latin typeface="华文楷体" panose="02010600040101010101" pitchFamily="2" charset="-122"/>
                <a:ea typeface="华文楷体" panose="02010600040101010101" pitchFamily="2" charset="-122"/>
              </a:rPr>
              <a:t>点</a:t>
            </a:r>
            <a:endParaRPr lang="en-US" altLang="zh-CN" sz="3200" dirty="0" smtClean="0">
              <a:solidFill>
                <a:schemeClr val="tx1"/>
              </a:solidFill>
              <a:latin typeface="华文楷体" panose="02010600040101010101" pitchFamily="2" charset="-122"/>
              <a:ea typeface="华文楷体" panose="02010600040101010101" pitchFamily="2" charset="-122"/>
            </a:endParaRPr>
          </a:p>
          <a:p>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到直线</a:t>
            </a:r>
            <a:r>
              <a:rPr lang="en-US" altLang="zh-CN" sz="3200" i="1" dirty="0" smtClean="0">
                <a:solidFill>
                  <a:schemeClr val="tx1"/>
                </a:solidFill>
                <a:latin typeface="Times New Roman" panose="02020603050405020304" pitchFamily="18" charset="0"/>
                <a:ea typeface="华文楷体" panose="02010600040101010101" pitchFamily="2" charset="-122"/>
                <a:cs typeface="Times New Roman" panose="02020603050405020304" pitchFamily="18" charset="0"/>
              </a:rPr>
              <a:t>l</a:t>
            </a:r>
            <a:r>
              <a:rPr lang="zh-CN" altLang="zh-CN" sz="3200" dirty="0" smtClean="0">
                <a:solidFill>
                  <a:schemeClr val="tx1"/>
                </a:solidFill>
                <a:latin typeface="华文楷体" panose="02010600040101010101" pitchFamily="2" charset="-122"/>
                <a:ea typeface="华文楷体" panose="02010600040101010101" pitchFamily="2" charset="-122"/>
              </a:rPr>
              <a:t>的距离。</a:t>
            </a:r>
            <a:endParaRPr lang="zh-CN" altLang="zh-CN" sz="3200" dirty="0">
              <a:solidFill>
                <a:schemeClr val="tx1"/>
              </a:solidFill>
              <a:latin typeface="华文楷体" panose="02010600040101010101" pitchFamily="2" charset="-122"/>
              <a:ea typeface="华文楷体" panose="02010600040101010101" pitchFamily="2" charset="-122"/>
            </a:endParaRPr>
          </a:p>
        </p:txBody>
      </p:sp>
      <p:pic>
        <p:nvPicPr>
          <p:cNvPr id="12" name="SY124A.EPS" descr="id:2147507246;FounderCES"/>
          <p:cNvPicPr/>
          <p:nvPr/>
        </p:nvPicPr>
        <p:blipFill>
          <a:blip r:embed="rId2" cstate="print">
            <a:clrChange>
              <a:clrFrom>
                <a:srgbClr val="FFFFFF"/>
              </a:clrFrom>
              <a:clrTo>
                <a:srgbClr val="FFFFFF">
                  <a:alpha val="0"/>
                </a:srgbClr>
              </a:clrTo>
            </a:clrChange>
          </a:blip>
          <a:stretch>
            <a:fillRect/>
          </a:stretch>
        </p:blipFill>
        <p:spPr>
          <a:xfrm>
            <a:off x="2143108" y="4500570"/>
            <a:ext cx="4967130" cy="1418970"/>
          </a:xfrm>
          <a:prstGeom prst="rect">
            <a:avLst/>
          </a:prstGeom>
        </p:spPr>
      </p:pic>
      <p:pic>
        <p:nvPicPr>
          <p:cNvPr id="13" name="SY125A.EPS" descr="id:2147507253;FounderCES"/>
          <p:cNvPicPr/>
          <p:nvPr/>
        </p:nvPicPr>
        <p:blipFill>
          <a:blip r:embed="rId3" cstate="print">
            <a:clrChange>
              <a:clrFrom>
                <a:srgbClr val="FFFFFF"/>
              </a:clrFrom>
              <a:clrTo>
                <a:srgbClr val="FFFFFF">
                  <a:alpha val="0"/>
                </a:srgbClr>
              </a:clrTo>
            </a:clrChange>
          </a:blip>
          <a:stretch>
            <a:fillRect/>
          </a:stretch>
        </p:blipFill>
        <p:spPr>
          <a:xfrm>
            <a:off x="2143108" y="4500570"/>
            <a:ext cx="4929222" cy="17859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par>
                          <p:cTn id="36" fill="hold">
                            <p:stCondLst>
                              <p:cond delay="500"/>
                            </p:stCondLst>
                            <p:childTnLst>
                              <p:par>
                                <p:cTn id="37" presetID="3" presetClass="entr" presetSubtype="1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nodeType="clickEffect">
                                  <p:stCondLst>
                                    <p:cond delay="0"/>
                                  </p:stCondLst>
                                  <p:childTnLst>
                                    <p:set>
                                      <p:cBhvr>
                                        <p:cTn id="43" dur="1" fill="hold">
                                          <p:stCondLst>
                                            <p:cond delay="0"/>
                                          </p:stCondLst>
                                        </p:cTn>
                                        <p:tgtEl>
                                          <p:spTgt spid="12"/>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p:bldP spid="4" grpId="0"/>
      <p:bldP spid="7" grpId="0"/>
      <p:bldP spid="6"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4</a:t>
            </a:r>
            <a:endParaRPr lang="zh-CN" altLang="en-US" sz="3200" dirty="0">
              <a:solidFill>
                <a:schemeClr val="tx1"/>
              </a:solidFill>
              <a:latin typeface="+mj-ea"/>
              <a:ea typeface="+mj-ea"/>
            </a:endParaRPr>
          </a:p>
        </p:txBody>
      </p:sp>
      <p:sp>
        <p:nvSpPr>
          <p:cNvPr id="5" name="矩形 4"/>
          <p:cNvSpPr/>
          <p:nvPr/>
        </p:nvSpPr>
        <p:spPr>
          <a:xfrm>
            <a:off x="357158" y="1357298"/>
            <a:ext cx="8286808"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怎样能组成一个角</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角的大小和边的长度有</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关系吗</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如果没有关系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和什么有关系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6" name="矩形 5"/>
          <p:cNvSpPr/>
          <p:nvPr/>
        </p:nvSpPr>
        <p:spPr>
          <a:xfrm>
            <a:off x="500034" y="3000372"/>
            <a:ext cx="8501122" cy="1569660"/>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从一点处引出两条射线</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就组成了一个角。角的大小和边的长短无关</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和两边张开的大小有关。</a:t>
            </a:r>
          </a:p>
        </p:txBody>
      </p:sp>
      <p:pic>
        <p:nvPicPr>
          <p:cNvPr id="7" name="SY126A.EPS" descr="id:2147507267;FounderCES"/>
          <p:cNvPicPr/>
          <p:nvPr/>
        </p:nvPicPr>
        <p:blipFill>
          <a:blip r:embed="rId2" cstate="print">
            <a:clrChange>
              <a:clrFrom>
                <a:srgbClr val="FFFFFF"/>
              </a:clrFrom>
              <a:clrTo>
                <a:srgbClr val="FFFFFF">
                  <a:alpha val="0"/>
                </a:srgbClr>
              </a:clrTo>
            </a:clrChange>
          </a:blip>
          <a:stretch>
            <a:fillRect/>
          </a:stretch>
        </p:blipFill>
        <p:spPr>
          <a:xfrm>
            <a:off x="2428860" y="4714884"/>
            <a:ext cx="3318310" cy="115871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你都知道哪些角</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都是怎样定义的</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357158" y="1285860"/>
            <a:ext cx="8215370" cy="2967031"/>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大于</a:t>
            </a:r>
            <a:r>
              <a:rPr lang="en-US" altLang="zh-CN" sz="3200" dirty="0" smtClean="0">
                <a:latin typeface="华文楷体" panose="02010600040101010101" pitchFamily="2" charset="-122"/>
                <a:ea typeface="华文楷体" panose="02010600040101010101" pitchFamily="2" charset="-122"/>
              </a:rPr>
              <a:t>0°</a:t>
            </a:r>
            <a:r>
              <a:rPr lang="zh-CN" altLang="zh-CN" sz="3200" dirty="0" smtClean="0">
                <a:latin typeface="华文楷体" panose="02010600040101010101" pitchFamily="2" charset="-122"/>
                <a:ea typeface="华文楷体" panose="02010600040101010101" pitchFamily="2" charset="-122"/>
              </a:rPr>
              <a:t>而小于</a:t>
            </a:r>
            <a:r>
              <a:rPr lang="en-US" altLang="zh-CN" sz="3200" dirty="0" smtClean="0">
                <a:latin typeface="华文楷体" panose="02010600040101010101" pitchFamily="2" charset="-122"/>
                <a:ea typeface="华文楷体" panose="02010600040101010101" pitchFamily="2" charset="-122"/>
              </a:rPr>
              <a:t>90°</a:t>
            </a:r>
            <a:r>
              <a:rPr lang="zh-CN" altLang="zh-CN" sz="3200" dirty="0" smtClean="0">
                <a:latin typeface="华文楷体" panose="02010600040101010101" pitchFamily="2" charset="-122"/>
                <a:ea typeface="华文楷体" panose="02010600040101010101" pitchFamily="2" charset="-122"/>
              </a:rPr>
              <a:t>的角叫做锐角。 等于</a:t>
            </a:r>
            <a:r>
              <a:rPr lang="en-US" altLang="zh-CN" sz="3200" dirty="0" smtClean="0">
                <a:latin typeface="华文楷体" panose="02010600040101010101" pitchFamily="2" charset="-122"/>
                <a:ea typeface="华文楷体" panose="02010600040101010101" pitchFamily="2" charset="-122"/>
              </a:rPr>
              <a:t>90°</a:t>
            </a:r>
            <a:r>
              <a:rPr lang="zh-CN" altLang="zh-CN" sz="3200" dirty="0" smtClean="0">
                <a:latin typeface="华文楷体" panose="02010600040101010101" pitchFamily="2" charset="-122"/>
                <a:ea typeface="华文楷体" panose="02010600040101010101" pitchFamily="2" charset="-122"/>
              </a:rPr>
              <a:t>的角叫做直角。 大于</a:t>
            </a:r>
            <a:r>
              <a:rPr lang="en-US" altLang="zh-CN" sz="3200" dirty="0" smtClean="0">
                <a:latin typeface="华文楷体" panose="02010600040101010101" pitchFamily="2" charset="-122"/>
                <a:ea typeface="华文楷体" panose="02010600040101010101" pitchFamily="2" charset="-122"/>
              </a:rPr>
              <a:t>90°</a:t>
            </a:r>
            <a:r>
              <a:rPr lang="zh-CN" altLang="zh-CN" sz="3200" dirty="0" smtClean="0">
                <a:latin typeface="华文楷体" panose="02010600040101010101" pitchFamily="2" charset="-122"/>
                <a:ea typeface="华文楷体" panose="02010600040101010101" pitchFamily="2" charset="-122"/>
              </a:rPr>
              <a:t>而小于</a:t>
            </a:r>
            <a:r>
              <a:rPr lang="en-US" altLang="zh-CN" sz="3200" dirty="0" smtClean="0">
                <a:latin typeface="华文楷体" panose="02010600040101010101" pitchFamily="2" charset="-122"/>
                <a:ea typeface="华文楷体" panose="02010600040101010101" pitchFamily="2" charset="-122"/>
              </a:rPr>
              <a:t>180°</a:t>
            </a:r>
            <a:r>
              <a:rPr lang="zh-CN" altLang="zh-CN" sz="3200" dirty="0" smtClean="0">
                <a:latin typeface="华文楷体" panose="02010600040101010101" pitchFamily="2" charset="-122"/>
                <a:ea typeface="华文楷体" panose="02010600040101010101" pitchFamily="2" charset="-122"/>
              </a:rPr>
              <a:t>的角叫做钝角。</a:t>
            </a:r>
            <a:r>
              <a:rPr lang="en-US" altLang="zh-CN" sz="3200" dirty="0" smtClean="0">
                <a:latin typeface="华文楷体" panose="02010600040101010101" pitchFamily="2" charset="-122"/>
                <a:ea typeface="华文楷体" panose="02010600040101010101" pitchFamily="2" charset="-122"/>
              </a:rPr>
              <a:t>180°</a:t>
            </a:r>
            <a:r>
              <a:rPr lang="zh-CN" altLang="zh-CN" sz="3200" dirty="0" smtClean="0">
                <a:latin typeface="华文楷体" panose="02010600040101010101" pitchFamily="2" charset="-122"/>
                <a:ea typeface="华文楷体" panose="02010600040101010101" pitchFamily="2" charset="-122"/>
              </a:rPr>
              <a:t>的角叫做平角。</a:t>
            </a:r>
            <a:r>
              <a:rPr lang="en-US" altLang="zh-CN" sz="3200" dirty="0" smtClean="0">
                <a:latin typeface="华文楷体" panose="02010600040101010101" pitchFamily="2" charset="-122"/>
                <a:ea typeface="华文楷体" panose="02010600040101010101" pitchFamily="2" charset="-122"/>
              </a:rPr>
              <a:t>360°</a:t>
            </a:r>
            <a:r>
              <a:rPr lang="zh-CN" altLang="zh-CN" sz="3200" dirty="0" smtClean="0">
                <a:latin typeface="华文楷体" panose="02010600040101010101" pitchFamily="2" charset="-122"/>
                <a:ea typeface="华文楷体" panose="02010600040101010101" pitchFamily="2" charset="-122"/>
              </a:rPr>
              <a:t>的角叫做周角。</a:t>
            </a:r>
            <a:endParaRPr lang="zh-CN" altLang="en-US" sz="3200" dirty="0">
              <a:latin typeface="华文楷体" panose="02010600040101010101" pitchFamily="2" charset="-122"/>
              <a:ea typeface="华文楷体" panose="02010600040101010101" pitchFamily="2" charset="-122"/>
            </a:endParaRPr>
          </a:p>
        </p:txBody>
      </p:sp>
      <p:sp>
        <p:nvSpPr>
          <p:cNvPr id="4" name="矩形 3"/>
          <p:cNvSpPr/>
          <p:nvPr/>
        </p:nvSpPr>
        <p:spPr>
          <a:xfrm>
            <a:off x="285720" y="4415861"/>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各种角之间是什么关系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357158" y="5105439"/>
            <a:ext cx="8215370" cy="83099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en-US" altLang="zh-CN" sz="3200" dirty="0" smtClean="0">
                <a:latin typeface="华文楷体" panose="02010600040101010101" pitchFamily="2" charset="-122"/>
                <a:ea typeface="华文楷体" panose="02010600040101010101" pitchFamily="2" charset="-122"/>
              </a:rPr>
              <a:t>1</a:t>
            </a:r>
            <a:r>
              <a:rPr lang="zh-CN" altLang="zh-CN" sz="3200" dirty="0" smtClean="0">
                <a:latin typeface="华文楷体" panose="02010600040101010101" pitchFamily="2" charset="-122"/>
                <a:ea typeface="华文楷体" panose="02010600040101010101" pitchFamily="2" charset="-122"/>
              </a:rPr>
              <a:t>周角</a:t>
            </a:r>
            <a:r>
              <a:rPr lang="en-US" altLang="zh-CN" sz="3200" dirty="0" smtClean="0">
                <a:latin typeface="华文楷体" panose="02010600040101010101" pitchFamily="2" charset="-122"/>
                <a:ea typeface="华文楷体" panose="02010600040101010101" pitchFamily="2" charset="-122"/>
              </a:rPr>
              <a:t>=2</a:t>
            </a:r>
            <a:r>
              <a:rPr lang="zh-CN" altLang="zh-CN" sz="3200" dirty="0" smtClean="0">
                <a:latin typeface="华文楷体" panose="02010600040101010101" pitchFamily="2" charset="-122"/>
                <a:ea typeface="华文楷体" panose="02010600040101010101" pitchFamily="2" charset="-122"/>
              </a:rPr>
              <a:t>平角。</a:t>
            </a:r>
            <a:r>
              <a:rPr lang="en-US" altLang="zh-CN" sz="3200" dirty="0" smtClean="0">
                <a:latin typeface="华文楷体" panose="02010600040101010101" pitchFamily="2" charset="-122"/>
                <a:ea typeface="华文楷体" panose="02010600040101010101" pitchFamily="2" charset="-122"/>
              </a:rPr>
              <a:t>1</a:t>
            </a:r>
            <a:r>
              <a:rPr lang="zh-CN" altLang="zh-CN" sz="3200" dirty="0" smtClean="0">
                <a:latin typeface="华文楷体" panose="02010600040101010101" pitchFamily="2" charset="-122"/>
                <a:ea typeface="华文楷体" panose="02010600040101010101" pitchFamily="2" charset="-122"/>
              </a:rPr>
              <a:t>平角</a:t>
            </a:r>
            <a:r>
              <a:rPr lang="en-US" altLang="zh-CN" sz="3200" dirty="0" smtClean="0">
                <a:latin typeface="华文楷体" panose="02010600040101010101" pitchFamily="2" charset="-122"/>
                <a:ea typeface="华文楷体" panose="02010600040101010101" pitchFamily="2" charset="-122"/>
              </a:rPr>
              <a:t>=2</a:t>
            </a:r>
            <a:r>
              <a:rPr lang="zh-CN" altLang="zh-CN" sz="3200" dirty="0" smtClean="0">
                <a:latin typeface="华文楷体" panose="02010600040101010101" pitchFamily="2" charset="-122"/>
                <a:ea typeface="华文楷体" panose="02010600040101010101" pitchFamily="2" charset="-122"/>
              </a:rPr>
              <a:t>直角。</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bwMode="auto">
          <a:xfrm>
            <a:off x="6551613" y="44450"/>
            <a:ext cx="2592387" cy="1008063"/>
            <a:chOff x="0" y="0"/>
            <a:chExt cx="1633" cy="635"/>
          </a:xfrm>
        </p:grpSpPr>
        <p:pic>
          <p:nvPicPr>
            <p:cNvPr id="18"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9"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dirty="0" smtClean="0">
                  <a:ea typeface="黑体" panose="02010609060101010101" pitchFamily="49" charset="-122"/>
                </a:rPr>
                <a:t>考 点 讲 解</a:t>
              </a:r>
              <a:endParaRPr lang="zh-CN" altLang="en-US" sz="3200" dirty="0">
                <a:ea typeface="黑体" panose="02010609060101010101" pitchFamily="49" charset="-122"/>
              </a:endParaRPr>
            </a:p>
          </p:txBody>
        </p:sp>
      </p:grpSp>
      <p:sp>
        <p:nvSpPr>
          <p:cNvPr id="20481" name="AutoShape 1"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20482" name="AutoShape 2"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12" name="圆角矩形 11"/>
          <p:cNvSpPr/>
          <p:nvPr/>
        </p:nvSpPr>
        <p:spPr>
          <a:xfrm>
            <a:off x="357158" y="857232"/>
            <a:ext cx="2571768"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图形的分类</a:t>
            </a:r>
            <a:endParaRPr lang="zh-CN" altLang="en-US" sz="3200" dirty="0">
              <a:solidFill>
                <a:schemeClr val="tx1"/>
              </a:solidFill>
              <a:latin typeface="+mj-ea"/>
              <a:ea typeface="+mj-ea"/>
            </a:endParaRPr>
          </a:p>
        </p:txBody>
      </p:sp>
      <p:sp>
        <p:nvSpPr>
          <p:cNvPr id="21" name="TextBox 20"/>
          <p:cNvSpPr txBox="1"/>
          <p:nvPr/>
        </p:nvSpPr>
        <p:spPr>
          <a:xfrm>
            <a:off x="428596" y="2066030"/>
            <a:ext cx="596638" cy="1077218"/>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图</a:t>
            </a:r>
            <a:endParaRPr lang="en-US" altLang="zh-CN" sz="3200" dirty="0" smtClean="0">
              <a:latin typeface="华文楷体" panose="02010600040101010101" pitchFamily="2" charset="-122"/>
              <a:ea typeface="华文楷体" panose="02010600040101010101" pitchFamily="2" charset="-122"/>
            </a:endParaRPr>
          </a:p>
          <a:p>
            <a:r>
              <a:rPr lang="zh-CN" altLang="en-US" sz="3200" dirty="0" smtClean="0">
                <a:latin typeface="华文楷体" panose="02010600040101010101" pitchFamily="2" charset="-122"/>
                <a:ea typeface="华文楷体" panose="02010600040101010101" pitchFamily="2" charset="-122"/>
              </a:rPr>
              <a:t>形</a:t>
            </a:r>
            <a:endParaRPr lang="zh-CN" altLang="en-US" sz="3200" dirty="0">
              <a:latin typeface="华文楷体" panose="02010600040101010101" pitchFamily="2" charset="-122"/>
              <a:ea typeface="华文楷体" panose="02010600040101010101" pitchFamily="2" charset="-122"/>
            </a:endParaRPr>
          </a:p>
        </p:txBody>
      </p:sp>
      <p:sp>
        <p:nvSpPr>
          <p:cNvPr id="22" name="左大括号 21"/>
          <p:cNvSpPr/>
          <p:nvPr/>
        </p:nvSpPr>
        <p:spPr>
          <a:xfrm>
            <a:off x="1071538" y="1857364"/>
            <a:ext cx="285752" cy="1357322"/>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TextBox 22"/>
          <p:cNvSpPr txBox="1"/>
          <p:nvPr/>
        </p:nvSpPr>
        <p:spPr>
          <a:xfrm>
            <a:off x="1500166" y="1571612"/>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平面图形</a:t>
            </a:r>
            <a:endParaRPr lang="zh-CN" altLang="en-US" sz="3200" dirty="0">
              <a:latin typeface="华文楷体" panose="02010600040101010101" pitchFamily="2" charset="-122"/>
              <a:ea typeface="华文楷体" panose="02010600040101010101" pitchFamily="2" charset="-122"/>
            </a:endParaRPr>
          </a:p>
        </p:txBody>
      </p:sp>
      <p:sp>
        <p:nvSpPr>
          <p:cNvPr id="24" name="TextBox 23"/>
          <p:cNvSpPr txBox="1"/>
          <p:nvPr/>
        </p:nvSpPr>
        <p:spPr>
          <a:xfrm>
            <a:off x="3000364" y="1571612"/>
            <a:ext cx="510909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（长方形、正方形、圆等）</a:t>
            </a:r>
            <a:endParaRPr lang="zh-CN" altLang="en-US" sz="3200" dirty="0">
              <a:latin typeface="华文楷体" panose="02010600040101010101" pitchFamily="2" charset="-122"/>
              <a:ea typeface="华文楷体" panose="02010600040101010101" pitchFamily="2" charset="-122"/>
            </a:endParaRPr>
          </a:p>
        </p:txBody>
      </p:sp>
      <p:sp>
        <p:nvSpPr>
          <p:cNvPr id="25" name="TextBox 24"/>
          <p:cNvSpPr txBox="1"/>
          <p:nvPr/>
        </p:nvSpPr>
        <p:spPr>
          <a:xfrm>
            <a:off x="1463173" y="2857496"/>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立体图形</a:t>
            </a:r>
            <a:endParaRPr lang="zh-CN" altLang="en-US" sz="3200" dirty="0">
              <a:latin typeface="华文楷体" panose="02010600040101010101" pitchFamily="2" charset="-122"/>
              <a:ea typeface="华文楷体" panose="02010600040101010101" pitchFamily="2" charset="-122"/>
            </a:endParaRPr>
          </a:p>
        </p:txBody>
      </p:sp>
      <p:sp>
        <p:nvSpPr>
          <p:cNvPr id="26" name="TextBox 25"/>
          <p:cNvSpPr txBox="1"/>
          <p:nvPr/>
        </p:nvSpPr>
        <p:spPr>
          <a:xfrm>
            <a:off x="2963371" y="2857496"/>
            <a:ext cx="6340197"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（长方体、正方体、圆锥、圆柱）</a:t>
            </a:r>
            <a:endParaRPr lang="zh-CN" altLang="en-US" sz="3200" dirty="0">
              <a:latin typeface="华文楷体" panose="02010600040101010101" pitchFamily="2" charset="-122"/>
              <a:ea typeface="华文楷体" panose="02010600040101010101" pitchFamily="2" charset="-122"/>
            </a:endParaRPr>
          </a:p>
        </p:txBody>
      </p:sp>
      <p:sp>
        <p:nvSpPr>
          <p:cNvPr id="27" name="TextBox 26"/>
          <p:cNvSpPr txBox="1"/>
          <p:nvPr/>
        </p:nvSpPr>
        <p:spPr>
          <a:xfrm>
            <a:off x="428596" y="4267337"/>
            <a:ext cx="596638" cy="1077218"/>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图</a:t>
            </a:r>
            <a:endParaRPr lang="en-US" altLang="zh-CN" sz="3200" dirty="0" smtClean="0">
              <a:latin typeface="华文楷体" panose="02010600040101010101" pitchFamily="2" charset="-122"/>
              <a:ea typeface="华文楷体" panose="02010600040101010101" pitchFamily="2" charset="-122"/>
            </a:endParaRPr>
          </a:p>
          <a:p>
            <a:r>
              <a:rPr lang="zh-CN" altLang="en-US" sz="3200" dirty="0" smtClean="0">
                <a:latin typeface="华文楷体" panose="02010600040101010101" pitchFamily="2" charset="-122"/>
                <a:ea typeface="华文楷体" panose="02010600040101010101" pitchFamily="2" charset="-122"/>
              </a:rPr>
              <a:t>形</a:t>
            </a:r>
            <a:endParaRPr lang="zh-CN" altLang="en-US" sz="3200" dirty="0">
              <a:latin typeface="华文楷体" panose="02010600040101010101" pitchFamily="2" charset="-122"/>
              <a:ea typeface="华文楷体" panose="02010600040101010101" pitchFamily="2" charset="-122"/>
            </a:endParaRPr>
          </a:p>
        </p:txBody>
      </p:sp>
      <p:sp>
        <p:nvSpPr>
          <p:cNvPr id="28" name="左大括号 27"/>
          <p:cNvSpPr/>
          <p:nvPr/>
        </p:nvSpPr>
        <p:spPr>
          <a:xfrm>
            <a:off x="1071538" y="4058671"/>
            <a:ext cx="285752" cy="1357322"/>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TextBox 28"/>
          <p:cNvSpPr txBox="1"/>
          <p:nvPr/>
        </p:nvSpPr>
        <p:spPr>
          <a:xfrm>
            <a:off x="1500166" y="3772919"/>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曲线图形</a:t>
            </a:r>
            <a:endParaRPr lang="zh-CN" altLang="en-US" sz="3200" dirty="0">
              <a:latin typeface="华文楷体" panose="02010600040101010101" pitchFamily="2" charset="-122"/>
              <a:ea typeface="华文楷体" panose="02010600040101010101" pitchFamily="2" charset="-122"/>
            </a:endParaRPr>
          </a:p>
        </p:txBody>
      </p:sp>
      <p:sp>
        <p:nvSpPr>
          <p:cNvPr id="30" name="TextBox 29"/>
          <p:cNvSpPr txBox="1"/>
          <p:nvPr/>
        </p:nvSpPr>
        <p:spPr>
          <a:xfrm>
            <a:off x="3000364" y="3772919"/>
            <a:ext cx="2236510"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（如：圆）</a:t>
            </a:r>
            <a:endParaRPr lang="zh-CN" altLang="en-US" sz="3200" dirty="0">
              <a:latin typeface="华文楷体" panose="02010600040101010101" pitchFamily="2" charset="-122"/>
              <a:ea typeface="华文楷体" panose="02010600040101010101" pitchFamily="2" charset="-122"/>
            </a:endParaRPr>
          </a:p>
        </p:txBody>
      </p:sp>
      <p:sp>
        <p:nvSpPr>
          <p:cNvPr id="31" name="TextBox 30"/>
          <p:cNvSpPr txBox="1"/>
          <p:nvPr/>
        </p:nvSpPr>
        <p:spPr>
          <a:xfrm>
            <a:off x="1463173" y="5058803"/>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线段图形</a:t>
            </a:r>
            <a:endParaRPr lang="zh-CN" altLang="en-US" sz="3200" dirty="0">
              <a:latin typeface="华文楷体" panose="02010600040101010101" pitchFamily="2" charset="-122"/>
              <a:ea typeface="华文楷体" panose="02010600040101010101" pitchFamily="2" charset="-122"/>
            </a:endParaRPr>
          </a:p>
        </p:txBody>
      </p:sp>
      <p:sp>
        <p:nvSpPr>
          <p:cNvPr id="32" name="TextBox 31"/>
          <p:cNvSpPr txBox="1"/>
          <p:nvPr/>
        </p:nvSpPr>
        <p:spPr>
          <a:xfrm>
            <a:off x="2963371" y="5058803"/>
            <a:ext cx="3057247"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（如：三角形）</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up)">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21" grpId="0"/>
      <p:bldP spid="22" grpId="0" animBg="1"/>
      <p:bldP spid="23" grpId="0"/>
      <p:bldP spid="24" grpId="0"/>
      <p:bldP spid="25" grpId="0"/>
      <p:bldP spid="26" grpId="0"/>
      <p:bldP spid="27" grpId="0"/>
      <p:bldP spid="28" grpId="0" animBg="1"/>
      <p:bldP spid="29" grpId="0"/>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矩形 2"/>
          <p:cNvSpPr/>
          <p:nvPr/>
        </p:nvSpPr>
        <p:spPr>
          <a:xfrm>
            <a:off x="674496" y="1643050"/>
            <a:ext cx="6785832"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角越大</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边越长。</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4" name="TextBox 3"/>
          <p:cNvSpPr txBox="1"/>
          <p:nvPr/>
        </p:nvSpPr>
        <p:spPr>
          <a:xfrm>
            <a:off x="6477295" y="1643050"/>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1" name="矩形 10"/>
          <p:cNvSpPr/>
          <p:nvPr/>
        </p:nvSpPr>
        <p:spPr>
          <a:xfrm>
            <a:off x="674496" y="2344159"/>
            <a:ext cx="6888424"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直角大于钝角。</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4" name="TextBox 13"/>
          <p:cNvSpPr txBox="1"/>
          <p:nvPr/>
        </p:nvSpPr>
        <p:spPr>
          <a:xfrm>
            <a:off x="6477295" y="2344159"/>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5" name="矩形 14"/>
          <p:cNvSpPr/>
          <p:nvPr/>
        </p:nvSpPr>
        <p:spPr>
          <a:xfrm>
            <a:off x="674496" y="3058539"/>
            <a:ext cx="6821098"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:138°</a:t>
            </a:r>
            <a:r>
              <a:rPr lang="zh-CN" altLang="zh-CN" sz="3200" dirty="0" smtClean="0">
                <a:solidFill>
                  <a:schemeClr val="tx1"/>
                </a:solidFill>
                <a:latin typeface="华文楷体" panose="02010600040101010101" pitchFamily="2" charset="-122"/>
                <a:ea typeface="华文楷体" panose="02010600040101010101" pitchFamily="2" charset="-122"/>
              </a:rPr>
              <a:t>的角是钝角。</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6" name="TextBox 15"/>
          <p:cNvSpPr txBox="1"/>
          <p:nvPr/>
        </p:nvSpPr>
        <p:spPr>
          <a:xfrm>
            <a:off x="6477295" y="3058539"/>
            <a:ext cx="595035"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7" name="矩形 16"/>
          <p:cNvSpPr/>
          <p:nvPr/>
        </p:nvSpPr>
        <p:spPr>
          <a:xfrm>
            <a:off x="679860" y="3701481"/>
            <a:ext cx="6785832"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平角是一条直线。</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8" name="TextBox 17"/>
          <p:cNvSpPr txBox="1"/>
          <p:nvPr/>
        </p:nvSpPr>
        <p:spPr>
          <a:xfrm>
            <a:off x="6482659" y="3701481"/>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9" name="矩形 18"/>
          <p:cNvSpPr/>
          <p:nvPr/>
        </p:nvSpPr>
        <p:spPr>
          <a:xfrm>
            <a:off x="715126" y="4344423"/>
            <a:ext cx="6785832"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⑤</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周角是一条直线。</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0" name="TextBox 19"/>
          <p:cNvSpPr txBox="1"/>
          <p:nvPr/>
        </p:nvSpPr>
        <p:spPr>
          <a:xfrm>
            <a:off x="6517925" y="4344423"/>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21" name="矩形 20"/>
          <p:cNvSpPr/>
          <p:nvPr/>
        </p:nvSpPr>
        <p:spPr>
          <a:xfrm>
            <a:off x="714348" y="4987365"/>
            <a:ext cx="4620176"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⑥36°</a:t>
            </a:r>
            <a:r>
              <a:rPr lang="zh-CN" altLang="zh-CN" sz="3200" dirty="0" smtClean="0">
                <a:solidFill>
                  <a:schemeClr val="tx1"/>
                </a:solidFill>
                <a:latin typeface="华文楷体" panose="02010600040101010101" pitchFamily="2" charset="-122"/>
                <a:ea typeface="华文楷体" panose="02010600040101010101" pitchFamily="2" charset="-122"/>
              </a:rPr>
              <a:t>的角是</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角。</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2" name="TextBox 21"/>
          <p:cNvSpPr txBox="1"/>
          <p:nvPr/>
        </p:nvSpPr>
        <p:spPr>
          <a:xfrm>
            <a:off x="3500430" y="5000636"/>
            <a:ext cx="595035"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锐</a:t>
            </a:r>
            <a:endParaRPr lang="zh-CN" altLang="en-US" sz="3200" dirty="0">
              <a:latin typeface="华文楷体" panose="02010600040101010101" pitchFamily="2" charset="-122"/>
              <a:ea typeface="华文楷体" panose="02010600040101010101" pitchFamily="2" charset="-122"/>
            </a:endParaRPr>
          </a:p>
        </p:txBody>
      </p:sp>
      <p:sp>
        <p:nvSpPr>
          <p:cNvPr id="23" name="矩形 22"/>
          <p:cNvSpPr/>
          <p:nvPr/>
        </p:nvSpPr>
        <p:spPr>
          <a:xfrm>
            <a:off x="714348" y="5617036"/>
            <a:ext cx="4221027"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⑦1</a:t>
            </a:r>
            <a:r>
              <a:rPr lang="zh-CN" altLang="zh-CN" sz="3200" dirty="0" smtClean="0">
                <a:solidFill>
                  <a:schemeClr val="tx1"/>
                </a:solidFill>
                <a:latin typeface="华文楷体" panose="02010600040101010101" pitchFamily="2" charset="-122"/>
                <a:ea typeface="华文楷体" panose="02010600040101010101" pitchFamily="2" charset="-122"/>
              </a:rPr>
              <a:t>周角</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直角。</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4" name="TextBox 23"/>
          <p:cNvSpPr txBox="1"/>
          <p:nvPr/>
        </p:nvSpPr>
        <p:spPr>
          <a:xfrm>
            <a:off x="2837652" y="5630307"/>
            <a:ext cx="377026"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4</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linds(horizontal)">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linds(horizont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p:bldP spid="4" grpId="0"/>
      <p:bldP spid="11" grpId="0"/>
      <p:bldP spid="14" grpId="0"/>
      <p:bldP spid="15" grpId="0"/>
      <p:bldP spid="16" grpId="0"/>
      <p:bldP spid="17" grpId="0"/>
      <p:bldP spid="18" grpId="0"/>
      <p:bldP spid="19" grpId="0"/>
      <p:bldP spid="20"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5</a:t>
            </a:r>
            <a:endParaRPr lang="zh-CN" altLang="en-US" sz="3200" dirty="0">
              <a:solidFill>
                <a:schemeClr val="tx1"/>
              </a:solidFill>
              <a:latin typeface="+mj-ea"/>
              <a:ea typeface="+mj-ea"/>
            </a:endParaRPr>
          </a:p>
        </p:txBody>
      </p:sp>
      <p:sp>
        <p:nvSpPr>
          <p:cNvPr id="5" name="矩形 4"/>
          <p:cNvSpPr/>
          <p:nvPr/>
        </p:nvSpPr>
        <p:spPr>
          <a:xfrm>
            <a:off x="1500166" y="857232"/>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可以怎样来给三角形进行分类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6" name="矩形 5"/>
          <p:cNvSpPr/>
          <p:nvPr/>
        </p:nvSpPr>
        <p:spPr>
          <a:xfrm>
            <a:off x="500034" y="1500174"/>
            <a:ext cx="8501122" cy="5016758"/>
          </a:xfrm>
          <a:prstGeom prst="rect">
            <a:avLst/>
          </a:prstGeom>
        </p:spPr>
        <p:txBody>
          <a:bodyPr wrap="square">
            <a:spAutoFit/>
          </a:bodyPr>
          <a:lstStyle/>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按角的度数可以分为</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直角三角形、锐角三角形和钝角三角形。</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有一个角是直角的三角形叫做直角三角形。</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三个角都是锐角的三角形叫做锐角三角形。</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有一个角是钝角的三角形叫做钝角三角形。</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按边可以分为</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不等边三角形、等腰三角形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等边三角形是特殊的等腰三角形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不等边三角形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三条边都不相等。</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等腰三角形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两条边相等。</a:t>
            </a:r>
          </a:p>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等边三角形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三条边都相等。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096707"/>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三角形有什么特殊性质</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1285852" y="2000240"/>
            <a:ext cx="8215370" cy="76065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三角形具有稳定性。</a:t>
            </a:r>
            <a:endParaRPr lang="zh-CN" altLang="en-US" sz="3200" dirty="0">
              <a:latin typeface="华文楷体" panose="02010600040101010101" pitchFamily="2" charset="-122"/>
              <a:ea typeface="华文楷体" panose="02010600040101010101" pitchFamily="2" charset="-122"/>
            </a:endParaRPr>
          </a:p>
        </p:txBody>
      </p:sp>
      <p:sp>
        <p:nvSpPr>
          <p:cNvPr id="4" name="矩形 3"/>
          <p:cNvSpPr/>
          <p:nvPr/>
        </p:nvSpPr>
        <p:spPr>
          <a:xfrm>
            <a:off x="500034" y="3480061"/>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三角形的内角和是多少度</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928662" y="4598267"/>
            <a:ext cx="8215370" cy="83099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三角形三个内角的总和是</a:t>
            </a:r>
            <a:r>
              <a:rPr lang="en-US" altLang="zh-CN" sz="3200" dirty="0" smtClean="0">
                <a:latin typeface="华文楷体" panose="02010600040101010101" pitchFamily="2" charset="-122"/>
                <a:ea typeface="华文楷体" panose="02010600040101010101" pitchFamily="2" charset="-122"/>
              </a:rPr>
              <a:t>180°</a:t>
            </a:r>
            <a:r>
              <a:rPr lang="zh-CN"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285720" y="785794"/>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矩形 11"/>
          <p:cNvSpPr/>
          <p:nvPr/>
        </p:nvSpPr>
        <p:spPr>
          <a:xfrm>
            <a:off x="428596" y="1571612"/>
            <a:ext cx="8572560" cy="2308324"/>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三角形按边可以分为</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和</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。按角可以分为</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和</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3" name="矩形 12"/>
          <p:cNvSpPr/>
          <p:nvPr/>
        </p:nvSpPr>
        <p:spPr>
          <a:xfrm>
            <a:off x="4786314" y="1785926"/>
            <a:ext cx="2646878" cy="584775"/>
          </a:xfrm>
          <a:prstGeom prst="rect">
            <a:avLst/>
          </a:prstGeom>
        </p:spPr>
        <p:txBody>
          <a:bodyPr wrap="none">
            <a:spAutoFit/>
          </a:bodyPr>
          <a:lstStyle/>
          <a:p>
            <a:r>
              <a:rPr lang="zh-CN" altLang="zh-CN" sz="3200" dirty="0" smtClean="0">
                <a:latin typeface="华文楷体" panose="02010600040101010101" pitchFamily="2" charset="-122"/>
                <a:ea typeface="华文楷体" panose="02010600040101010101" pitchFamily="2" charset="-122"/>
              </a:rPr>
              <a:t>不等边三角形</a:t>
            </a:r>
            <a:endParaRPr lang="zh-CN" altLang="en-US" sz="3200" dirty="0">
              <a:latin typeface="华文楷体" panose="02010600040101010101" pitchFamily="2" charset="-122"/>
              <a:ea typeface="华文楷体" panose="02010600040101010101" pitchFamily="2" charset="-122"/>
            </a:endParaRPr>
          </a:p>
        </p:txBody>
      </p:sp>
      <p:sp>
        <p:nvSpPr>
          <p:cNvPr id="14" name="矩形 13"/>
          <p:cNvSpPr/>
          <p:nvPr/>
        </p:nvSpPr>
        <p:spPr>
          <a:xfrm>
            <a:off x="1071538" y="2500306"/>
            <a:ext cx="2236510"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等腰</a:t>
            </a:r>
            <a:r>
              <a:rPr lang="zh-CN" altLang="zh-CN" sz="3200" dirty="0" smtClean="0">
                <a:latin typeface="华文楷体" panose="02010600040101010101" pitchFamily="2" charset="-122"/>
                <a:ea typeface="华文楷体" panose="02010600040101010101" pitchFamily="2" charset="-122"/>
              </a:rPr>
              <a:t>三角形</a:t>
            </a:r>
            <a:endParaRPr lang="zh-CN" altLang="en-US" sz="3200" dirty="0">
              <a:latin typeface="华文楷体" panose="02010600040101010101" pitchFamily="2" charset="-122"/>
              <a:ea typeface="华文楷体" panose="02010600040101010101" pitchFamily="2" charset="-122"/>
            </a:endParaRPr>
          </a:p>
        </p:txBody>
      </p:sp>
      <p:sp>
        <p:nvSpPr>
          <p:cNvPr id="15" name="矩形 14"/>
          <p:cNvSpPr/>
          <p:nvPr/>
        </p:nvSpPr>
        <p:spPr>
          <a:xfrm>
            <a:off x="6336018" y="2500306"/>
            <a:ext cx="2236510"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锐角</a:t>
            </a:r>
            <a:r>
              <a:rPr lang="zh-CN" altLang="zh-CN" sz="3200" dirty="0" smtClean="0">
                <a:latin typeface="华文楷体" panose="02010600040101010101" pitchFamily="2" charset="-122"/>
                <a:ea typeface="华文楷体" panose="02010600040101010101" pitchFamily="2" charset="-122"/>
              </a:rPr>
              <a:t>三角形</a:t>
            </a:r>
            <a:endParaRPr lang="zh-CN" altLang="en-US" sz="3200" dirty="0">
              <a:latin typeface="华文楷体" panose="02010600040101010101" pitchFamily="2" charset="-122"/>
              <a:ea typeface="华文楷体" panose="02010600040101010101" pitchFamily="2" charset="-122"/>
            </a:endParaRPr>
          </a:p>
        </p:txBody>
      </p:sp>
      <p:sp>
        <p:nvSpPr>
          <p:cNvPr id="16" name="矩形 15"/>
          <p:cNvSpPr/>
          <p:nvPr/>
        </p:nvSpPr>
        <p:spPr>
          <a:xfrm>
            <a:off x="1071538" y="3214686"/>
            <a:ext cx="2236510"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直角</a:t>
            </a:r>
            <a:r>
              <a:rPr lang="zh-CN" altLang="zh-CN" sz="3200" dirty="0" smtClean="0">
                <a:latin typeface="华文楷体" panose="02010600040101010101" pitchFamily="2" charset="-122"/>
                <a:ea typeface="华文楷体" panose="02010600040101010101" pitchFamily="2" charset="-122"/>
              </a:rPr>
              <a:t>三角形</a:t>
            </a:r>
            <a:endParaRPr lang="zh-CN" altLang="en-US" sz="3200" dirty="0">
              <a:latin typeface="华文楷体" panose="02010600040101010101" pitchFamily="2" charset="-122"/>
              <a:ea typeface="华文楷体" panose="02010600040101010101" pitchFamily="2" charset="-122"/>
            </a:endParaRPr>
          </a:p>
        </p:txBody>
      </p:sp>
      <p:sp>
        <p:nvSpPr>
          <p:cNvPr id="17" name="矩形 16"/>
          <p:cNvSpPr/>
          <p:nvPr/>
        </p:nvSpPr>
        <p:spPr>
          <a:xfrm>
            <a:off x="4286248" y="3214686"/>
            <a:ext cx="2236510"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钝角</a:t>
            </a:r>
            <a:r>
              <a:rPr lang="zh-CN" altLang="zh-CN" sz="3200" dirty="0" smtClean="0">
                <a:latin typeface="华文楷体" panose="02010600040101010101" pitchFamily="2" charset="-122"/>
                <a:ea typeface="华文楷体" panose="02010600040101010101" pitchFamily="2" charset="-122"/>
              </a:rPr>
              <a:t>三角形</a:t>
            </a:r>
            <a:endParaRPr lang="zh-CN" altLang="en-US" sz="3200" dirty="0">
              <a:latin typeface="华文楷体" panose="02010600040101010101" pitchFamily="2" charset="-122"/>
              <a:ea typeface="华文楷体" panose="02010600040101010101" pitchFamily="2" charset="-122"/>
            </a:endParaRPr>
          </a:p>
        </p:txBody>
      </p:sp>
      <p:sp>
        <p:nvSpPr>
          <p:cNvPr id="18" name="矩形 17"/>
          <p:cNvSpPr/>
          <p:nvPr/>
        </p:nvSpPr>
        <p:spPr>
          <a:xfrm>
            <a:off x="428596" y="4143380"/>
            <a:ext cx="8429684"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钝角三角形中两个锐角的和大于锐角三</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角形中两个锐角的和。</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9" name="TextBox 18"/>
          <p:cNvSpPr txBox="1"/>
          <p:nvPr/>
        </p:nvSpPr>
        <p:spPr>
          <a:xfrm>
            <a:off x="5786446" y="5072074"/>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928670"/>
            <a:ext cx="8358246"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下面做成的支架中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最不容易变形的是</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pic>
        <p:nvPicPr>
          <p:cNvPr id="3" name="SY127A.EPS" descr="id:2147507281;FounderCES"/>
          <p:cNvPicPr/>
          <p:nvPr/>
        </p:nvPicPr>
        <p:blipFill>
          <a:blip r:embed="rId2" cstate="print">
            <a:clrChange>
              <a:clrFrom>
                <a:srgbClr val="FFFFFF"/>
              </a:clrFrom>
              <a:clrTo>
                <a:srgbClr val="FFFFFF">
                  <a:alpha val="0"/>
                </a:srgbClr>
              </a:clrTo>
            </a:clrChange>
          </a:blip>
          <a:stretch>
            <a:fillRect/>
          </a:stretch>
        </p:blipFill>
        <p:spPr>
          <a:xfrm>
            <a:off x="1214414" y="1928802"/>
            <a:ext cx="6357982" cy="3308383"/>
          </a:xfrm>
          <a:prstGeom prst="rect">
            <a:avLst/>
          </a:prstGeom>
        </p:spPr>
      </p:pic>
      <p:sp>
        <p:nvSpPr>
          <p:cNvPr id="4" name="TextBox 3"/>
          <p:cNvSpPr txBox="1"/>
          <p:nvPr/>
        </p:nvSpPr>
        <p:spPr>
          <a:xfrm>
            <a:off x="7786710" y="928670"/>
            <a:ext cx="502061"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D</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6</a:t>
            </a:r>
            <a:endParaRPr lang="zh-CN" altLang="en-US" sz="3200" dirty="0">
              <a:solidFill>
                <a:schemeClr val="tx1"/>
              </a:solidFill>
              <a:latin typeface="+mj-ea"/>
              <a:ea typeface="+mj-ea"/>
            </a:endParaRPr>
          </a:p>
        </p:txBody>
      </p:sp>
      <p:sp>
        <p:nvSpPr>
          <p:cNvPr id="4" name="矩形 3"/>
          <p:cNvSpPr/>
          <p:nvPr/>
        </p:nvSpPr>
        <p:spPr>
          <a:xfrm>
            <a:off x="428596" y="1643050"/>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什么是四边形</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四边形可以怎样进行分类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500034" y="2238301"/>
            <a:ext cx="8215370" cy="2976649"/>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在同一平面内</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由四条线段首尾顺次连接围成的图形叫做四边形。</a:t>
            </a:r>
          </a:p>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四边形分类</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平行四边形、长方形、正方形、梯形、不规则的四边形。</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857232"/>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什么是平行四边形</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它有哪些特点</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500034" y="1452483"/>
            <a:ext cx="8215370" cy="1489703"/>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平行四边形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两组对边分别平行的四边形。特点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两组对边平行且相等</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对角相等。</a:t>
            </a:r>
            <a:endParaRPr lang="zh-CN" altLang="en-US" sz="3200" dirty="0">
              <a:latin typeface="华文楷体" panose="02010600040101010101" pitchFamily="2" charset="-122"/>
              <a:ea typeface="华文楷体" panose="02010600040101010101" pitchFamily="2" charset="-122"/>
            </a:endParaRPr>
          </a:p>
        </p:txBody>
      </p:sp>
      <p:sp>
        <p:nvSpPr>
          <p:cNvPr id="4" name="矩形 3"/>
          <p:cNvSpPr/>
          <p:nvPr/>
        </p:nvSpPr>
        <p:spPr>
          <a:xfrm>
            <a:off x="428596" y="3272872"/>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长方形和正方形都有什么特点</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500034" y="3868123"/>
            <a:ext cx="8215370" cy="222836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长方形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两组对边平行且相等</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四个角都是直角。正方形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四条边都相等</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对边平行</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四个角都是直角。</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285860"/>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什么是梯形</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梯形可以怎样进行分类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500034" y="2357430"/>
            <a:ext cx="8215370" cy="222836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梯形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只有一组对边平行的四边形。等腰梯形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两腰相等的梯形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直角梯形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有两个角是直角的梯形。</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285720" y="785794"/>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矩形 11"/>
          <p:cNvSpPr/>
          <p:nvPr/>
        </p:nvSpPr>
        <p:spPr>
          <a:xfrm>
            <a:off x="428596" y="1701217"/>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四边形就是正方形。</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3" name="矩形 12"/>
          <p:cNvSpPr/>
          <p:nvPr/>
        </p:nvSpPr>
        <p:spPr>
          <a:xfrm>
            <a:off x="5334287" y="1714488"/>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8" name="矩形 17"/>
          <p:cNvSpPr/>
          <p:nvPr/>
        </p:nvSpPr>
        <p:spPr>
          <a:xfrm>
            <a:off x="428596" y="2428868"/>
            <a:ext cx="8429684" cy="1077218"/>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两组对边分别平行的四边形一定是正方形。</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en-US" sz="3200" dirty="0" smtClean="0">
                <a:solidFill>
                  <a:schemeClr val="tx1"/>
                </a:solidFill>
                <a:latin typeface="华文楷体" panose="02010600040101010101" pitchFamily="2" charset="-122"/>
                <a:ea typeface="华文楷体" panose="02010600040101010101" pitchFamily="2" charset="-122"/>
              </a:rPr>
              <a:t>  </a:t>
            </a:r>
            <a:endParaRPr lang="en-US" altLang="zh-CN" sz="3200" dirty="0" smtClean="0">
              <a:solidFill>
                <a:schemeClr val="tx1"/>
              </a:solidFill>
              <a:latin typeface="华文楷体" panose="02010600040101010101" pitchFamily="2" charset="-122"/>
              <a:ea typeface="华文楷体" panose="02010600040101010101" pitchFamily="2" charset="-122"/>
            </a:endParaRPr>
          </a:p>
          <a:p>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9" name="TextBox 18"/>
          <p:cNvSpPr txBox="1"/>
          <p:nvPr/>
        </p:nvSpPr>
        <p:spPr>
          <a:xfrm>
            <a:off x="7500958" y="2928934"/>
            <a:ext cx="595035" cy="584775"/>
          </a:xfrm>
          <a:prstGeom prst="rect">
            <a:avLst/>
          </a:prstGeom>
          <a:noFill/>
        </p:spPr>
        <p:txBody>
          <a:bodyPr wrap="none" rtlCol="0">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1" name="矩形 10"/>
          <p:cNvSpPr/>
          <p:nvPr/>
        </p:nvSpPr>
        <p:spPr>
          <a:xfrm>
            <a:off x="428596" y="3473896"/>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长方形是特殊的正方形。</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0" name="矩形 19"/>
          <p:cNvSpPr/>
          <p:nvPr/>
        </p:nvSpPr>
        <p:spPr>
          <a:xfrm>
            <a:off x="6262981" y="3487167"/>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22" name="矩形 21"/>
          <p:cNvSpPr/>
          <p:nvPr/>
        </p:nvSpPr>
        <p:spPr>
          <a:xfrm>
            <a:off x="428596" y="4259714"/>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正方形是特殊的长方形。</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3" name="矩形 22"/>
          <p:cNvSpPr/>
          <p:nvPr/>
        </p:nvSpPr>
        <p:spPr>
          <a:xfrm>
            <a:off x="6262981" y="4272985"/>
            <a:ext cx="595035"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24" name="矩形 23"/>
          <p:cNvSpPr/>
          <p:nvPr/>
        </p:nvSpPr>
        <p:spPr>
          <a:xfrm>
            <a:off x="428596" y="5116970"/>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⑤</a:t>
            </a:r>
            <a:r>
              <a:rPr lang="zh-CN" altLang="zh-CN" sz="3200" dirty="0" smtClean="0">
                <a:solidFill>
                  <a:schemeClr val="tx1"/>
                </a:solidFill>
                <a:latin typeface="华文楷体" panose="02010600040101010101" pitchFamily="2" charset="-122"/>
                <a:ea typeface="华文楷体" panose="02010600040101010101" pitchFamily="2" charset="-122"/>
              </a:rPr>
              <a:t>只有一组对边平行的四边形叫做梯形。</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5" name="矩形 24"/>
          <p:cNvSpPr/>
          <p:nvPr/>
        </p:nvSpPr>
        <p:spPr>
          <a:xfrm>
            <a:off x="8120369" y="5130241"/>
            <a:ext cx="595035"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P spid="12" grpId="0"/>
      <p:bldP spid="13" grpId="0"/>
      <p:bldP spid="18" grpId="0"/>
      <p:bldP spid="19" grpId="0"/>
      <p:bldP spid="11" grpId="0"/>
      <p:bldP spid="20" grpId="0"/>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7</a:t>
            </a:r>
            <a:endParaRPr lang="zh-CN" altLang="en-US" sz="3200" dirty="0">
              <a:solidFill>
                <a:schemeClr val="tx1"/>
              </a:solidFill>
              <a:latin typeface="+mj-ea"/>
              <a:ea typeface="+mj-ea"/>
            </a:endParaRPr>
          </a:p>
        </p:txBody>
      </p:sp>
      <p:sp>
        <p:nvSpPr>
          <p:cNvPr id="4" name="矩形 3"/>
          <p:cNvSpPr/>
          <p:nvPr/>
        </p:nvSpPr>
        <p:spPr>
          <a:xfrm>
            <a:off x="428596" y="1643050"/>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什么是圆</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圆的各部分名称分别是什么</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500034" y="2238301"/>
            <a:ext cx="8215370" cy="1569660"/>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圆是由一条封闭的曲线围成的图形。</a:t>
            </a:r>
          </a:p>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圆的各部分名称</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圆心</a:t>
            </a:r>
            <a:r>
              <a:rPr lang="en-US" altLang="zh-CN" sz="3200" dirty="0" smtClean="0">
                <a:latin typeface="华文楷体" panose="02010600040101010101" pitchFamily="2" charset="-122"/>
                <a:ea typeface="华文楷体" panose="02010600040101010101" pitchFamily="2" charset="-122"/>
              </a:rPr>
              <a:t>:</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O</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半径</a:t>
            </a:r>
            <a:r>
              <a:rPr lang="en-US" altLang="zh-CN" sz="3200" dirty="0" smtClean="0">
                <a:latin typeface="华文楷体" panose="02010600040101010101" pitchFamily="2" charset="-122"/>
                <a:ea typeface="华文楷体" panose="02010600040101010101" pitchFamily="2" charset="-122"/>
              </a:rPr>
              <a:t>:</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r</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直径</a:t>
            </a:r>
            <a:r>
              <a:rPr lang="en-US" altLang="zh-CN" sz="3200" dirty="0" smtClean="0">
                <a:latin typeface="华文楷体" panose="02010600040101010101" pitchFamily="2" charset="-122"/>
                <a:ea typeface="华文楷体" panose="02010600040101010101" pitchFamily="2" charset="-122"/>
              </a:rPr>
              <a:t>:</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d</a:t>
            </a:r>
            <a:r>
              <a:rPr lang="zh-CN" altLang="zh-CN" sz="3200" dirty="0" smtClean="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p:txBody>
      </p:sp>
      <p:sp>
        <p:nvSpPr>
          <p:cNvPr id="6" name="矩形 5"/>
          <p:cNvSpPr/>
          <p:nvPr/>
        </p:nvSpPr>
        <p:spPr>
          <a:xfrm>
            <a:off x="428596" y="3907295"/>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圆的直径和半径之间是什么关系</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7" name="矩形 6"/>
          <p:cNvSpPr/>
          <p:nvPr/>
        </p:nvSpPr>
        <p:spPr>
          <a:xfrm>
            <a:off x="500034" y="4669705"/>
            <a:ext cx="8215370" cy="83099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在同圆或等圆中</a:t>
            </a:r>
            <a:r>
              <a:rPr lang="en-US" altLang="zh-CN" sz="3200" dirty="0" smtClean="0">
                <a:latin typeface="华文楷体" panose="02010600040101010101" pitchFamily="2" charset="-122"/>
                <a:ea typeface="华文楷体" panose="02010600040101010101" pitchFamily="2" charset="-122"/>
              </a:rPr>
              <a:t>,</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d</a:t>
            </a:r>
            <a:r>
              <a:rPr lang="en-US" altLang="zh-CN" sz="3200" dirty="0" smtClean="0">
                <a:latin typeface="华文楷体" panose="02010600040101010101" pitchFamily="2" charset="-122"/>
                <a:ea typeface="华文楷体" panose="02010600040101010101" pitchFamily="2" charset="-122"/>
              </a:rPr>
              <a:t>=2</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r</a:t>
            </a:r>
            <a:r>
              <a:rPr lang="zh-CN" altLang="zh-CN" sz="3200" dirty="0" smtClean="0">
                <a:latin typeface="华文楷体" panose="02010600040101010101" pitchFamily="2" charset="-122"/>
                <a:ea typeface="华文楷体" panose="02010600040101010101" pitchFamily="2" charset="-122"/>
              </a:rPr>
              <a:t>或</a:t>
            </a:r>
            <a:r>
              <a:rPr lang="en-US" altLang="zh-CN" sz="3200" b="0" i="1" dirty="0" smtClean="0">
                <a:latin typeface="Times New Roman" panose="02020603050405020304" pitchFamily="18" charset="0"/>
                <a:ea typeface="华文楷体" panose="02010600040101010101" pitchFamily="2" charset="-122"/>
                <a:cs typeface="Times New Roman" panose="02020603050405020304" pitchFamily="18" charset="0"/>
              </a:rPr>
              <a:t>r</a:t>
            </a:r>
            <a:r>
              <a:rPr lang="en-US" altLang="zh-CN" sz="3200" dirty="0" smtClean="0">
                <a:latin typeface="华文楷体" panose="02010600040101010101" pitchFamily="2" charset="-122"/>
                <a:ea typeface="华文楷体" panose="02010600040101010101" pitchFamily="2" charset="-122"/>
              </a:rPr>
              <a:t>=</a:t>
            </a: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p:txBody>
      </p:sp>
      <p:graphicFrame>
        <p:nvGraphicFramePr>
          <p:cNvPr id="299010" name="Object 2"/>
          <p:cNvGraphicFramePr>
            <a:graphicFrameLocks noChangeAspect="1"/>
          </p:cNvGraphicFramePr>
          <p:nvPr/>
        </p:nvGraphicFramePr>
        <p:xfrm>
          <a:off x="5643570" y="4643446"/>
          <a:ext cx="527050" cy="992187"/>
        </p:xfrm>
        <a:graphic>
          <a:graphicData uri="http://schemas.openxmlformats.org/presentationml/2006/ole">
            <p:oleObj spid="_x0000_s1025" name="Equation" r:id="rId3" imgW="3962400" imgH="9448800" progId="">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iterate type="lt">
                                    <p:tmPct val="5000"/>
                                  </p:iterate>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90"/>
                                          </p:val>
                                        </p:tav>
                                        <p:tav tm="100000">
                                          <p:val>
                                            <p:fltVal val="0"/>
                                          </p:val>
                                        </p:tav>
                                      </p:tavLst>
                                    </p:anim>
                                    <p:animEffect transition="in" filter="fade">
                                      <p:cBhvr>
                                        <p:cTn id="36" dur="1000"/>
                                        <p:tgtEl>
                                          <p:spTgt spid="7"/>
                                        </p:tgtEl>
                                      </p:cBhvr>
                                    </p:animEffect>
                                  </p:childTnLst>
                                </p:cTn>
                              </p:par>
                              <p:par>
                                <p:cTn id="37" presetID="31" presetClass="entr" presetSubtype="0" fill="hold" nodeType="withEffect">
                                  <p:stCondLst>
                                    <p:cond delay="0"/>
                                  </p:stCondLst>
                                  <p:iterate type="lt">
                                    <p:tmPct val="5000"/>
                                  </p:iterate>
                                  <p:childTnLst>
                                    <p:set>
                                      <p:cBhvr>
                                        <p:cTn id="38" dur="1" fill="hold">
                                          <p:stCondLst>
                                            <p:cond delay="0"/>
                                          </p:stCondLst>
                                        </p:cTn>
                                        <p:tgtEl>
                                          <p:spTgt spid="299010"/>
                                        </p:tgtEl>
                                        <p:attrNameLst>
                                          <p:attrName>style.visibility</p:attrName>
                                        </p:attrNameLst>
                                      </p:cBhvr>
                                      <p:to>
                                        <p:strVal val="visible"/>
                                      </p:to>
                                    </p:set>
                                    <p:anim calcmode="lin" valueType="num">
                                      <p:cBhvr>
                                        <p:cTn id="39" dur="1000" fill="hold"/>
                                        <p:tgtEl>
                                          <p:spTgt spid="299010"/>
                                        </p:tgtEl>
                                        <p:attrNameLst>
                                          <p:attrName>ppt_w</p:attrName>
                                        </p:attrNameLst>
                                      </p:cBhvr>
                                      <p:tavLst>
                                        <p:tav tm="0">
                                          <p:val>
                                            <p:fltVal val="0"/>
                                          </p:val>
                                        </p:tav>
                                        <p:tav tm="100000">
                                          <p:val>
                                            <p:strVal val="#ppt_w"/>
                                          </p:val>
                                        </p:tav>
                                      </p:tavLst>
                                    </p:anim>
                                    <p:anim calcmode="lin" valueType="num">
                                      <p:cBhvr>
                                        <p:cTn id="40" dur="1000" fill="hold"/>
                                        <p:tgtEl>
                                          <p:spTgt spid="299010"/>
                                        </p:tgtEl>
                                        <p:attrNameLst>
                                          <p:attrName>ppt_h</p:attrName>
                                        </p:attrNameLst>
                                      </p:cBhvr>
                                      <p:tavLst>
                                        <p:tav tm="0">
                                          <p:val>
                                            <p:fltVal val="0"/>
                                          </p:val>
                                        </p:tav>
                                        <p:tav tm="100000">
                                          <p:val>
                                            <p:strVal val="#ppt_h"/>
                                          </p:val>
                                        </p:tav>
                                      </p:tavLst>
                                    </p:anim>
                                    <p:anim calcmode="lin" valueType="num">
                                      <p:cBhvr>
                                        <p:cTn id="41" dur="1000" fill="hold"/>
                                        <p:tgtEl>
                                          <p:spTgt spid="299010"/>
                                        </p:tgtEl>
                                        <p:attrNameLst>
                                          <p:attrName>style.rotation</p:attrName>
                                        </p:attrNameLst>
                                      </p:cBhvr>
                                      <p:tavLst>
                                        <p:tav tm="0">
                                          <p:val>
                                            <p:fltVal val="90"/>
                                          </p:val>
                                        </p:tav>
                                        <p:tav tm="100000">
                                          <p:val>
                                            <p:fltVal val="0"/>
                                          </p:val>
                                        </p:tav>
                                      </p:tavLst>
                                    </p:anim>
                                    <p:animEffect transition="in" filter="fade">
                                      <p:cBhvr>
                                        <p:cTn id="42" dur="1000"/>
                                        <p:tgtEl>
                                          <p:spTgt spid="299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1"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20482" name="AutoShape 2"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12" name="圆角矩形 11"/>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1</a:t>
            </a:r>
            <a:endParaRPr lang="zh-CN" altLang="en-US" sz="3200" dirty="0">
              <a:solidFill>
                <a:schemeClr val="tx1"/>
              </a:solidFill>
              <a:latin typeface="+mj-ea"/>
              <a:ea typeface="+mj-ea"/>
            </a:endParaRPr>
          </a:p>
        </p:txBody>
      </p:sp>
      <p:sp>
        <p:nvSpPr>
          <p:cNvPr id="21" name="矩形 20"/>
          <p:cNvSpPr/>
          <p:nvPr/>
        </p:nvSpPr>
        <p:spPr>
          <a:xfrm>
            <a:off x="285720" y="1643050"/>
            <a:ext cx="8429684" cy="1372683"/>
          </a:xfrm>
          <a:prstGeom prst="rect">
            <a:avLst/>
          </a:prstGeom>
        </p:spPr>
        <p:txBody>
          <a:bodyPr wrap="square">
            <a:spAutoFit/>
          </a:bodyPr>
          <a:lstStyle/>
          <a:p>
            <a:pPr>
              <a:lnSpc>
                <a:spcPct val="130000"/>
              </a:lnSpc>
            </a:pPr>
            <a:r>
              <a:rPr lang="zh-CN" altLang="en-US" sz="3200" dirty="0" smtClean="0">
                <a:solidFill>
                  <a:schemeClr val="tx1"/>
                </a:solidFill>
                <a:latin typeface="+mj-ea"/>
                <a:ea typeface="+mj-ea"/>
              </a:rPr>
              <a:t>  </a:t>
            </a:r>
            <a:r>
              <a:rPr lang="zh-CN" altLang="zh-CN" sz="3200" dirty="0" smtClean="0">
                <a:solidFill>
                  <a:schemeClr val="tx1"/>
                </a:solidFill>
                <a:latin typeface="+mj-ea"/>
                <a:ea typeface="+mj-ea"/>
              </a:rPr>
              <a:t>三角形可以怎样进行分类</a:t>
            </a:r>
            <a:r>
              <a:rPr lang="en-US" altLang="zh-CN" sz="3200" dirty="0" smtClean="0">
                <a:solidFill>
                  <a:schemeClr val="tx1"/>
                </a:solidFill>
                <a:latin typeface="+mj-ea"/>
                <a:ea typeface="+mj-ea"/>
              </a:rPr>
              <a:t>?</a:t>
            </a:r>
            <a:r>
              <a:rPr lang="zh-CN" altLang="zh-CN" sz="3200" dirty="0" smtClean="0">
                <a:solidFill>
                  <a:schemeClr val="tx1"/>
                </a:solidFill>
                <a:latin typeface="+mj-ea"/>
                <a:ea typeface="+mj-ea"/>
              </a:rPr>
              <a:t>四边形都包括哪些种类</a:t>
            </a:r>
            <a:r>
              <a:rPr lang="en-US" altLang="zh-CN" sz="3200" dirty="0" smtClean="0">
                <a:solidFill>
                  <a:schemeClr val="tx1"/>
                </a:solidFill>
                <a:latin typeface="+mj-ea"/>
                <a:ea typeface="+mj-ea"/>
              </a:rPr>
              <a:t>?</a:t>
            </a:r>
            <a:endParaRPr lang="zh-CN" altLang="zh-CN" sz="3200" dirty="0">
              <a:solidFill>
                <a:schemeClr val="tx1"/>
              </a:solidFill>
              <a:latin typeface="+mj-ea"/>
              <a:ea typeface="+mj-ea"/>
            </a:endParaRPr>
          </a:p>
        </p:txBody>
      </p:sp>
      <p:sp>
        <p:nvSpPr>
          <p:cNvPr id="22" name="矩形 21"/>
          <p:cNvSpPr/>
          <p:nvPr/>
        </p:nvSpPr>
        <p:spPr>
          <a:xfrm>
            <a:off x="357158" y="3429877"/>
            <a:ext cx="8429684" cy="1499321"/>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①</a:t>
            </a:r>
            <a:r>
              <a:rPr lang="zh-CN" altLang="zh-CN" sz="3200" dirty="0" smtClean="0">
                <a:latin typeface="华文楷体" panose="02010600040101010101" pitchFamily="2" charset="-122"/>
                <a:ea typeface="华文楷体" panose="02010600040101010101" pitchFamily="2" charset="-122"/>
              </a:rPr>
              <a:t>线段图形可以按照构成图形的边的条数来分</a:t>
            </a:r>
            <a:r>
              <a:rPr lang="en-US" altLang="zh-CN" sz="3200" dirty="0" smtClean="0">
                <a:latin typeface="华文楷体" panose="02010600040101010101" pitchFamily="2" charset="-122"/>
                <a:ea typeface="华文楷体" panose="02010600040101010101" pitchFamily="2" charset="-122"/>
              </a:rPr>
              <a:t>:</a:t>
            </a:r>
          </a:p>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分为三角形、四边形、多边形。</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iterate type="lt">
                                    <p:tmPct val="5000"/>
                                  </p:iterate>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 calcmode="lin" valueType="num">
                                      <p:cBhvr>
                                        <p:cTn id="23" dur="1000" fill="hold"/>
                                        <p:tgtEl>
                                          <p:spTgt spid="22"/>
                                        </p:tgtEl>
                                        <p:attrNameLst>
                                          <p:attrName>style.rotation</p:attrName>
                                        </p:attrNameLst>
                                      </p:cBhvr>
                                      <p:tavLst>
                                        <p:tav tm="0">
                                          <p:val>
                                            <p:fltVal val="90"/>
                                          </p:val>
                                        </p:tav>
                                        <p:tav tm="100000">
                                          <p:val>
                                            <p:fltVal val="0"/>
                                          </p:val>
                                        </p:tav>
                                      </p:tavLst>
                                    </p:anim>
                                    <p:animEffect transition="in" filter="fade">
                                      <p:cBhvr>
                                        <p:cTn id="2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21" grpId="0" autoUpdateAnimBg="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071546"/>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圆是轴对称图形吗</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它有多少条对称轴</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500034" y="1666797"/>
            <a:ext cx="8215370" cy="1489703"/>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圆是轴对称图形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圆有无数条对称轴</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即为直径所在的直线。</a:t>
            </a:r>
            <a:endParaRPr lang="zh-CN" altLang="zh-CN" sz="3200" dirty="0">
              <a:latin typeface="华文楷体" panose="02010600040101010101" pitchFamily="2" charset="-122"/>
              <a:ea typeface="华文楷体" panose="02010600040101010101" pitchFamily="2" charset="-122"/>
            </a:endParaRPr>
          </a:p>
        </p:txBody>
      </p:sp>
      <p:sp>
        <p:nvSpPr>
          <p:cNvPr id="4" name="矩形 3"/>
          <p:cNvSpPr/>
          <p:nvPr/>
        </p:nvSpPr>
        <p:spPr>
          <a:xfrm>
            <a:off x="428596" y="3558624"/>
            <a:ext cx="8286808"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什么叫圆环</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500034" y="4153875"/>
            <a:ext cx="8215370" cy="830997"/>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两个半径不同的同心圆之间的部分叫圆环。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285720" y="785794"/>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矩形 11"/>
          <p:cNvSpPr/>
          <p:nvPr/>
        </p:nvSpPr>
        <p:spPr>
          <a:xfrm>
            <a:off x="428596" y="1701217"/>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圆是由一条</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围成的图形。</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3" name="矩形 12"/>
          <p:cNvSpPr/>
          <p:nvPr/>
        </p:nvSpPr>
        <p:spPr>
          <a:xfrm>
            <a:off x="3214678" y="1714488"/>
            <a:ext cx="2236510"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封闭的曲线</a:t>
            </a:r>
            <a:endParaRPr lang="zh-CN" altLang="en-US" sz="3200" dirty="0">
              <a:latin typeface="华文楷体" panose="02010600040101010101" pitchFamily="2" charset="-122"/>
              <a:ea typeface="华文楷体" panose="02010600040101010101" pitchFamily="2" charset="-122"/>
            </a:endParaRPr>
          </a:p>
        </p:txBody>
      </p:sp>
      <p:sp>
        <p:nvSpPr>
          <p:cNvPr id="18" name="矩形 17"/>
          <p:cNvSpPr/>
          <p:nvPr/>
        </p:nvSpPr>
        <p:spPr>
          <a:xfrm>
            <a:off x="428596" y="2286869"/>
            <a:ext cx="8429684"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②</a:t>
            </a:r>
            <a:r>
              <a:rPr lang="zh-CN" altLang="zh-CN" sz="3200" dirty="0" smtClean="0">
                <a:solidFill>
                  <a:schemeClr val="tx1"/>
                </a:solidFill>
                <a:latin typeface="华文楷体" panose="02010600040101010101" pitchFamily="2" charset="-122"/>
                <a:ea typeface="华文楷体" panose="02010600040101010101" pitchFamily="2" charset="-122"/>
              </a:rPr>
              <a:t>圆的位置是由</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确定的</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决定圆</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的大小。</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9" name="TextBox 18"/>
          <p:cNvSpPr txBox="1"/>
          <p:nvPr/>
        </p:nvSpPr>
        <p:spPr>
          <a:xfrm>
            <a:off x="3643306" y="2487035"/>
            <a:ext cx="1005403"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圆心</a:t>
            </a:r>
            <a:endParaRPr lang="zh-CN" altLang="en-US" sz="3200" dirty="0">
              <a:latin typeface="华文楷体" panose="02010600040101010101" pitchFamily="2" charset="-122"/>
              <a:ea typeface="华文楷体" panose="02010600040101010101" pitchFamily="2" charset="-122"/>
            </a:endParaRPr>
          </a:p>
        </p:txBody>
      </p:sp>
      <p:sp>
        <p:nvSpPr>
          <p:cNvPr id="11" name="矩形 10"/>
          <p:cNvSpPr/>
          <p:nvPr/>
        </p:nvSpPr>
        <p:spPr>
          <a:xfrm>
            <a:off x="428596" y="3973962"/>
            <a:ext cx="8572560"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③</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直径是半径的</a:t>
            </a:r>
            <a:r>
              <a:rPr lang="en-US" altLang="zh-CN" sz="3200" dirty="0" smtClean="0">
                <a:solidFill>
                  <a:schemeClr val="tx1"/>
                </a:solidFill>
                <a:latin typeface="华文楷体" panose="02010600040101010101" pitchFamily="2" charset="-122"/>
                <a:ea typeface="华文楷体" panose="02010600040101010101" pitchFamily="2" charset="-122"/>
              </a:rPr>
              <a:t>2</a:t>
            </a:r>
            <a:r>
              <a:rPr lang="zh-CN" altLang="zh-CN" sz="3200" dirty="0" smtClean="0">
                <a:solidFill>
                  <a:schemeClr val="tx1"/>
                </a:solidFill>
                <a:latin typeface="华文楷体" panose="02010600040101010101" pitchFamily="2" charset="-122"/>
                <a:ea typeface="华文楷体" panose="02010600040101010101" pitchFamily="2" charset="-122"/>
              </a:rPr>
              <a:t>倍。</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0" name="矩形 19"/>
          <p:cNvSpPr/>
          <p:nvPr/>
        </p:nvSpPr>
        <p:spPr>
          <a:xfrm>
            <a:off x="6262981" y="3987233"/>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22" name="矩形 21"/>
          <p:cNvSpPr/>
          <p:nvPr/>
        </p:nvSpPr>
        <p:spPr>
          <a:xfrm>
            <a:off x="428596" y="4852112"/>
            <a:ext cx="8572560" cy="1077218"/>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④</a:t>
            </a:r>
            <a:r>
              <a:rPr lang="zh-CN" altLang="zh-CN" sz="3200" dirty="0" smtClean="0">
                <a:solidFill>
                  <a:schemeClr val="tx1"/>
                </a:solidFill>
                <a:latin typeface="华文楷体" panose="02010600040101010101" pitchFamily="2" charset="-122"/>
                <a:ea typeface="华文楷体" panose="02010600040101010101" pitchFamily="2" charset="-122"/>
              </a:rPr>
              <a:t>判断</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两个半径不同的圆中间的部分是圆环。</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en-US" sz="3200" dirty="0" smtClean="0">
                <a:solidFill>
                  <a:schemeClr val="tx1"/>
                </a:solidFill>
                <a:latin typeface="华文楷体" panose="02010600040101010101" pitchFamily="2" charset="-122"/>
                <a:ea typeface="华文楷体" panose="02010600040101010101" pitchFamily="2" charset="-122"/>
              </a:rPr>
              <a:t> </a:t>
            </a:r>
            <a:endParaRPr lang="en-US" altLang="zh-CN" sz="3200" dirty="0" smtClean="0">
              <a:solidFill>
                <a:schemeClr val="tx1"/>
              </a:solidFill>
              <a:latin typeface="华文楷体" panose="02010600040101010101" pitchFamily="2" charset="-122"/>
              <a:ea typeface="华文楷体" panose="02010600040101010101" pitchFamily="2" charset="-122"/>
            </a:endParaRPr>
          </a:p>
          <a:p>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3" name="矩形 22"/>
          <p:cNvSpPr/>
          <p:nvPr/>
        </p:nvSpPr>
        <p:spPr>
          <a:xfrm>
            <a:off x="7572396" y="5357826"/>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4" name="TextBox 13"/>
          <p:cNvSpPr txBox="1"/>
          <p:nvPr/>
        </p:nvSpPr>
        <p:spPr>
          <a:xfrm>
            <a:off x="6286512" y="2487035"/>
            <a:ext cx="1005403"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半径</a:t>
            </a:r>
            <a:endParaRPr lang="zh-CN" altLang="en-US" sz="3200" dirty="0">
              <a:latin typeface="华文楷体" panose="02010600040101010101" pitchFamily="2" charset="-122"/>
              <a:ea typeface="华文楷体" panose="02010600040101010101" pitchFamily="2" charset="-122"/>
            </a:endParaRPr>
          </a:p>
        </p:txBody>
      </p:sp>
      <p:grpSp>
        <p:nvGrpSpPr>
          <p:cNvPr id="15" name="Group 16"/>
          <p:cNvGrpSpPr/>
          <p:nvPr/>
        </p:nvGrpSpPr>
        <p:grpSpPr bwMode="auto">
          <a:xfrm>
            <a:off x="5867400" y="5805488"/>
            <a:ext cx="1684338" cy="877887"/>
            <a:chOff x="2699" y="3612"/>
            <a:chExt cx="1061" cy="553"/>
          </a:xfrm>
        </p:grpSpPr>
        <p:pic>
          <p:nvPicPr>
            <p:cNvPr id="16"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ln>
          </p:spPr>
        </p:pic>
        <p:sp>
          <p:nvSpPr>
            <p:cNvPr id="17"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P spid="12" grpId="0"/>
      <p:bldP spid="13" grpId="0"/>
      <p:bldP spid="18" grpId="0"/>
      <p:bldP spid="19" grpId="0"/>
      <p:bldP spid="11" grpId="0"/>
      <p:bldP spid="20" grpId="0"/>
      <p:bldP spid="22" grpId="0"/>
      <p:bldP spid="2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4" name="Group 8"/>
          <p:cNvGrpSpPr/>
          <p:nvPr/>
        </p:nvGrpSpPr>
        <p:grpSpPr bwMode="auto">
          <a:xfrm>
            <a:off x="6551613" y="44450"/>
            <a:ext cx="2592387" cy="1008063"/>
            <a:chOff x="0" y="0"/>
            <a:chExt cx="1633" cy="635"/>
          </a:xfrm>
        </p:grpSpPr>
        <p:pic>
          <p:nvPicPr>
            <p:cNvPr id="5126"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5127"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dirty="0" smtClean="0">
                  <a:ea typeface="黑体" panose="02010609060101010101" pitchFamily="49" charset="-122"/>
                </a:rPr>
                <a:t>随 </a:t>
              </a:r>
              <a:r>
                <a:rPr lang="zh-CN" altLang="en-US" sz="3200" dirty="0">
                  <a:ea typeface="黑体" panose="02010609060101010101" pitchFamily="49" charset="-122"/>
                </a:rPr>
                <a:t>堂</a:t>
              </a:r>
              <a:r>
                <a:rPr lang="zh-CN" altLang="en-US" sz="3200" dirty="0" smtClean="0">
                  <a:ea typeface="黑体" panose="02010609060101010101" pitchFamily="49" charset="-122"/>
                </a:rPr>
                <a:t> 练 习</a:t>
              </a:r>
              <a:endParaRPr lang="zh-CN" altLang="en-US" sz="3200" dirty="0">
                <a:ea typeface="黑体" panose="02010609060101010101" pitchFamily="49" charset="-122"/>
              </a:endParaRPr>
            </a:p>
          </p:txBody>
        </p:sp>
      </p:grpSp>
      <p:sp>
        <p:nvSpPr>
          <p:cNvPr id="21" name="TextBox 9"/>
          <p:cNvSpPr txBox="1">
            <a:spLocks noChangeArrowheads="1"/>
          </p:cNvSpPr>
          <p:nvPr/>
        </p:nvSpPr>
        <p:spPr bwMode="auto">
          <a:xfrm>
            <a:off x="-71470" y="571480"/>
            <a:ext cx="9572692" cy="584775"/>
          </a:xfrm>
          <a:prstGeom prst="rect">
            <a:avLst/>
          </a:prstGeom>
          <a:noFill/>
          <a:ln w="9525">
            <a:noFill/>
            <a:miter lim="800000"/>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anose="02010600040101010101" pitchFamily="2" charset="-122"/>
                <a:ea typeface="华文楷体" panose="02010600040101010101" pitchFamily="2" charset="-122"/>
              </a:rPr>
              <a:t>教材第</a:t>
            </a:r>
            <a:r>
              <a:rPr lang="en-US" altLang="zh-CN" sz="3200" dirty="0" smtClean="0">
                <a:solidFill>
                  <a:srgbClr val="C00000"/>
                </a:solidFill>
                <a:latin typeface="华文楷体" panose="02010600040101010101" pitchFamily="2" charset="-122"/>
                <a:ea typeface="华文楷体" panose="02010600040101010101" pitchFamily="2" charset="-122"/>
              </a:rPr>
              <a:t>86</a:t>
            </a:r>
            <a:r>
              <a:rPr lang="zh-CN" altLang="en-US" sz="3200" b="1" dirty="0" smtClean="0">
                <a:solidFill>
                  <a:srgbClr val="C00000"/>
                </a:solidFill>
                <a:latin typeface="华文楷体" panose="02010600040101010101" pitchFamily="2" charset="-122"/>
                <a:ea typeface="华文楷体" panose="02010600040101010101" pitchFamily="2" charset="-122"/>
              </a:rPr>
              <a:t>页“做一做” 。</a:t>
            </a:r>
            <a:endParaRPr lang="en-US" altLang="zh-CN" sz="3200" b="1" dirty="0" smtClean="0">
              <a:solidFill>
                <a:srgbClr val="C00000"/>
              </a:solidFill>
              <a:latin typeface="华文楷体" panose="02010600040101010101" pitchFamily="2" charset="-122"/>
              <a:ea typeface="华文楷体" panose="02010600040101010101" pitchFamily="2" charset="-122"/>
            </a:endParaRPr>
          </a:p>
        </p:txBody>
      </p:sp>
      <p:sp>
        <p:nvSpPr>
          <p:cNvPr id="22" name="矩形 21"/>
          <p:cNvSpPr/>
          <p:nvPr/>
        </p:nvSpPr>
        <p:spPr>
          <a:xfrm>
            <a:off x="285720" y="1129713"/>
            <a:ext cx="8429684" cy="2160591"/>
          </a:xfrm>
          <a:prstGeom prst="rect">
            <a:avLst/>
          </a:prstGeom>
        </p:spPr>
        <p:txBody>
          <a:bodyPr wrap="square">
            <a:spAutoFit/>
          </a:bodyPr>
          <a:lstStyle/>
          <a:p>
            <a:pPr eaLnBrk="1" hangingPunct="1">
              <a:lnSpc>
                <a:spcPct val="120000"/>
              </a:lnSpc>
            </a:pPr>
            <a:r>
              <a:rPr lang="zh-CN" altLang="en-US" sz="2800" dirty="0" smtClean="0">
                <a:solidFill>
                  <a:schemeClr val="tx1"/>
                </a:solidFill>
                <a:latin typeface="宋体" panose="02010600030101010101" pitchFamily="2" charset="-122"/>
              </a:rPr>
              <a:t>  做两个一样的平行四边形纸片。把它们重合在一起，</a:t>
            </a:r>
            <a:endParaRPr lang="en-US" altLang="zh-CN" sz="2800" dirty="0" smtClean="0">
              <a:solidFill>
                <a:schemeClr val="tx1"/>
              </a:solidFill>
              <a:latin typeface="宋体" panose="02010600030101010101" pitchFamily="2" charset="-122"/>
            </a:endParaRPr>
          </a:p>
          <a:p>
            <a:pPr eaLnBrk="1" hangingPunct="1">
              <a:lnSpc>
                <a:spcPct val="120000"/>
              </a:lnSpc>
            </a:pPr>
            <a:r>
              <a:rPr lang="zh-CN" altLang="en-US" sz="2800" dirty="0" smtClean="0">
                <a:solidFill>
                  <a:schemeClr val="tx1"/>
                </a:solidFill>
                <a:latin typeface="宋体" panose="02010600030101010101" pitchFamily="2" charset="-122"/>
              </a:rPr>
              <a:t>将上面的平行四边形绕它的一个顶点旋转</a:t>
            </a:r>
            <a:r>
              <a:rPr lang="en-US" altLang="zh-CN" sz="2800" dirty="0" smtClean="0">
                <a:solidFill>
                  <a:schemeClr val="tx1"/>
                </a:solidFill>
                <a:latin typeface="宋体" panose="02010600030101010101" pitchFamily="2" charset="-122"/>
              </a:rPr>
              <a:t>180°</a:t>
            </a:r>
            <a:r>
              <a:rPr lang="zh-CN" altLang="en-US" sz="2800" dirty="0" smtClean="0">
                <a:solidFill>
                  <a:schemeClr val="tx1"/>
                </a:solidFill>
                <a:latin typeface="宋体" panose="02010600030101010101" pitchFamily="2" charset="-122"/>
              </a:rPr>
              <a:t>，再通过平移使它与下面的平行四边形重合。观察两个平行四边形的各条边与各个角，你有什么发现？</a:t>
            </a:r>
            <a:endParaRPr lang="zh-CN" altLang="en-US" sz="2800" dirty="0">
              <a:solidFill>
                <a:schemeClr val="tx1"/>
              </a:solidFill>
              <a:latin typeface="宋体" panose="02010600030101010101" pitchFamily="2" charset="-122"/>
            </a:endParaRPr>
          </a:p>
        </p:txBody>
      </p:sp>
      <p:pic>
        <p:nvPicPr>
          <p:cNvPr id="283649" name="Picture 1" descr="C:\Users\Administrator\AppData\Roaming\Tencent\Users\271766067\QQ\WinTemp\RichOle\JSO1M4B(ZH(2$FA[I%}06_Q.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1472" y="3643314"/>
            <a:ext cx="3276600" cy="1304925"/>
          </a:xfrm>
          <a:prstGeom prst="rect">
            <a:avLst/>
          </a:prstGeom>
          <a:noFill/>
        </p:spPr>
      </p:pic>
      <p:pic>
        <p:nvPicPr>
          <p:cNvPr id="13" name="Picture 1" descr="C:\Users\Administrator\AppData\Roaming\Tencent\Users\271766067\QQ\WinTemp\RichOle\JSO1M4B(ZH(2$FA[I%}06_Q.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152920" y="3643314"/>
            <a:ext cx="3276600" cy="1304925"/>
          </a:xfrm>
          <a:prstGeom prst="rect">
            <a:avLst/>
          </a:prstGeom>
          <a:noFill/>
        </p:spPr>
      </p:pic>
      <p:sp>
        <p:nvSpPr>
          <p:cNvPr id="14" name="矩形 13"/>
          <p:cNvSpPr/>
          <p:nvPr/>
        </p:nvSpPr>
        <p:spPr>
          <a:xfrm>
            <a:off x="1571604" y="5214950"/>
            <a:ext cx="5609228" cy="584775"/>
          </a:xfrm>
          <a:prstGeom prst="rect">
            <a:avLst/>
          </a:prstGeom>
        </p:spPr>
        <p:txBody>
          <a:bodyPr wrap="none">
            <a:spAutoFit/>
          </a:bodyPr>
          <a:lstStyle/>
          <a:p>
            <a:r>
              <a:rPr lang="zh-CN" altLang="zh-CN" sz="3200" dirty="0" smtClean="0">
                <a:latin typeface="华文楷体" panose="02010600040101010101" pitchFamily="2" charset="-122"/>
                <a:ea typeface="华文楷体" panose="02010600040101010101" pitchFamily="2" charset="-122"/>
              </a:rPr>
              <a:t>两组对边相等</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两组对角相等。</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83649"/>
                                        </p:tgtEl>
                                        <p:attrNameLst>
                                          <p:attrName>style.visibility</p:attrName>
                                        </p:attrNameLst>
                                      </p:cBhvr>
                                      <p:to>
                                        <p:strVal val="visible"/>
                                      </p:to>
                                    </p:set>
                                    <p:animEffect transition="in" filter="blinds(horizontal)">
                                      <p:cBhvr>
                                        <p:cTn id="16" dur="500"/>
                                        <p:tgtEl>
                                          <p:spTgt spid="283649"/>
                                        </p:tgtEl>
                                      </p:cBhvr>
                                    </p:animEffect>
                                  </p:childTnLst>
                                </p:cTn>
                              </p:par>
                              <p:par>
                                <p:cTn id="17" presetID="3"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p:cNvSpPr txBox="1">
            <a:spLocks noChangeArrowheads="1"/>
          </p:cNvSpPr>
          <p:nvPr/>
        </p:nvSpPr>
        <p:spPr bwMode="auto">
          <a:xfrm>
            <a:off x="-71470" y="571480"/>
            <a:ext cx="9572692" cy="584775"/>
          </a:xfrm>
          <a:prstGeom prst="rect">
            <a:avLst/>
          </a:prstGeom>
          <a:noFill/>
          <a:ln w="9525">
            <a:noFill/>
            <a:miter lim="800000"/>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anose="02010600040101010101" pitchFamily="2" charset="-122"/>
                <a:ea typeface="华文楷体" panose="02010600040101010101" pitchFamily="2" charset="-122"/>
              </a:rPr>
              <a:t>教材第</a:t>
            </a:r>
            <a:r>
              <a:rPr lang="en-US" altLang="zh-CN" sz="3200" dirty="0" smtClean="0">
                <a:solidFill>
                  <a:srgbClr val="C00000"/>
                </a:solidFill>
                <a:latin typeface="华文楷体" panose="02010600040101010101" pitchFamily="2" charset="-122"/>
                <a:ea typeface="华文楷体" panose="02010600040101010101" pitchFamily="2" charset="-122"/>
              </a:rPr>
              <a:t>87</a:t>
            </a:r>
            <a:r>
              <a:rPr lang="zh-CN" altLang="en-US" sz="3200" b="1" dirty="0" smtClean="0">
                <a:solidFill>
                  <a:srgbClr val="C00000"/>
                </a:solidFill>
                <a:latin typeface="华文楷体" panose="02010600040101010101" pitchFamily="2" charset="-122"/>
                <a:ea typeface="华文楷体" panose="02010600040101010101" pitchFamily="2" charset="-122"/>
              </a:rPr>
              <a:t>页“做一做”第</a:t>
            </a:r>
            <a:r>
              <a:rPr lang="en-US" altLang="zh-CN" sz="3200" b="1" dirty="0" smtClean="0">
                <a:solidFill>
                  <a:srgbClr val="C00000"/>
                </a:solidFill>
                <a:latin typeface="华文楷体" panose="02010600040101010101" pitchFamily="2" charset="-122"/>
                <a:ea typeface="华文楷体" panose="02010600040101010101" pitchFamily="2" charset="-122"/>
              </a:rPr>
              <a:t>1</a:t>
            </a:r>
            <a:r>
              <a:rPr lang="zh-CN" altLang="en-US" sz="3200" b="1" dirty="0" smtClean="0">
                <a:solidFill>
                  <a:srgbClr val="C00000"/>
                </a:solidFill>
                <a:latin typeface="华文楷体" panose="02010600040101010101" pitchFamily="2" charset="-122"/>
                <a:ea typeface="华文楷体" panose="02010600040101010101" pitchFamily="2" charset="-122"/>
              </a:rPr>
              <a:t>题 。</a:t>
            </a:r>
            <a:endParaRPr lang="en-US" altLang="zh-CN" sz="3200" b="1" dirty="0" smtClean="0">
              <a:solidFill>
                <a:srgbClr val="C00000"/>
              </a:solidFill>
              <a:latin typeface="华文楷体" panose="02010600040101010101" pitchFamily="2" charset="-122"/>
              <a:ea typeface="华文楷体" panose="02010600040101010101" pitchFamily="2" charset="-122"/>
            </a:endParaRPr>
          </a:p>
        </p:txBody>
      </p:sp>
      <p:sp>
        <p:nvSpPr>
          <p:cNvPr id="7" name="矩形 6"/>
          <p:cNvSpPr/>
          <p:nvPr/>
        </p:nvSpPr>
        <p:spPr>
          <a:xfrm>
            <a:off x="285720" y="1714488"/>
            <a:ext cx="8429684" cy="1195712"/>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anose="02010600030101010101" pitchFamily="2" charset="-122"/>
              </a:rPr>
              <a:t>1.</a:t>
            </a:r>
            <a:r>
              <a:rPr lang="zh-CN" altLang="en-US" sz="3200" dirty="0" smtClean="0">
                <a:solidFill>
                  <a:schemeClr val="tx1"/>
                </a:solidFill>
                <a:latin typeface="宋体" panose="02010600030101010101" pitchFamily="2" charset="-122"/>
              </a:rPr>
              <a:t>过一点可以画几条直线？过两点可以画几条</a:t>
            </a:r>
            <a:endParaRPr lang="en-US" altLang="zh-CN" sz="3200" dirty="0" smtClean="0">
              <a:solidFill>
                <a:schemeClr val="tx1"/>
              </a:solidFill>
              <a:latin typeface="宋体" panose="02010600030101010101" pitchFamily="2" charset="-122"/>
            </a:endParaRPr>
          </a:p>
          <a:p>
            <a:pPr eaLnBrk="1" hangingPunct="1">
              <a:lnSpc>
                <a:spcPct val="120000"/>
              </a:lnSpc>
            </a:pPr>
            <a:r>
              <a:rPr lang="zh-CN" altLang="en-US" sz="3200" dirty="0" smtClean="0">
                <a:solidFill>
                  <a:schemeClr val="tx1"/>
                </a:solidFill>
                <a:latin typeface="宋体" panose="02010600030101010101" pitchFamily="2" charset="-122"/>
              </a:rPr>
              <a:t>  直线？</a:t>
            </a:r>
            <a:endParaRPr lang="zh-CN" altLang="en-US" sz="3200" dirty="0">
              <a:solidFill>
                <a:schemeClr val="tx1"/>
              </a:solidFill>
              <a:latin typeface="宋体" panose="02010600030101010101" pitchFamily="2" charset="-122"/>
            </a:endParaRPr>
          </a:p>
        </p:txBody>
      </p:sp>
      <p:sp>
        <p:nvSpPr>
          <p:cNvPr id="9" name="云形标注 8"/>
          <p:cNvSpPr/>
          <p:nvPr/>
        </p:nvSpPr>
        <p:spPr>
          <a:xfrm>
            <a:off x="1142976" y="3357562"/>
            <a:ext cx="2428892" cy="1285884"/>
          </a:xfrm>
          <a:prstGeom prst="cloudCallout">
            <a:avLst>
              <a:gd name="adj1" fmla="val 32151"/>
              <a:gd name="adj2" fmla="val 71060"/>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C00000"/>
                </a:solidFill>
                <a:latin typeface="华文楷体" panose="02010600040101010101" pitchFamily="2" charset="-122"/>
                <a:ea typeface="华文楷体" panose="02010600040101010101" pitchFamily="2" charset="-122"/>
              </a:rPr>
              <a:t>无数</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10" name="云形标注 9"/>
          <p:cNvSpPr/>
          <p:nvPr/>
        </p:nvSpPr>
        <p:spPr>
          <a:xfrm>
            <a:off x="4500562" y="3286124"/>
            <a:ext cx="2428892" cy="1285884"/>
          </a:xfrm>
          <a:prstGeom prst="cloudCallout">
            <a:avLst>
              <a:gd name="adj1" fmla="val -27456"/>
              <a:gd name="adj2" fmla="val 73694"/>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C00000"/>
                </a:solidFill>
                <a:latin typeface="华文楷体" panose="02010600040101010101" pitchFamily="2" charset="-122"/>
                <a:ea typeface="华文楷体" panose="02010600040101010101" pitchFamily="2" charset="-122"/>
              </a:rPr>
              <a:t>一条</a:t>
            </a:r>
            <a:endParaRPr lang="zh-CN" altLang="en-US" sz="3200"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p:cNvSpPr txBox="1">
            <a:spLocks noChangeArrowheads="1"/>
          </p:cNvSpPr>
          <p:nvPr/>
        </p:nvSpPr>
        <p:spPr bwMode="auto">
          <a:xfrm>
            <a:off x="-71470" y="571480"/>
            <a:ext cx="9572692" cy="584775"/>
          </a:xfrm>
          <a:prstGeom prst="rect">
            <a:avLst/>
          </a:prstGeom>
          <a:noFill/>
          <a:ln w="9525">
            <a:noFill/>
            <a:miter lim="800000"/>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anose="02010600040101010101" pitchFamily="2" charset="-122"/>
                <a:ea typeface="华文楷体" panose="02010600040101010101" pitchFamily="2" charset="-122"/>
              </a:rPr>
              <a:t>教材第</a:t>
            </a:r>
            <a:r>
              <a:rPr lang="en-US" altLang="zh-CN" sz="3200" dirty="0" smtClean="0">
                <a:solidFill>
                  <a:srgbClr val="C00000"/>
                </a:solidFill>
                <a:latin typeface="华文楷体" panose="02010600040101010101" pitchFamily="2" charset="-122"/>
                <a:ea typeface="华文楷体" panose="02010600040101010101" pitchFamily="2" charset="-122"/>
              </a:rPr>
              <a:t>87</a:t>
            </a:r>
            <a:r>
              <a:rPr lang="zh-CN" altLang="en-US" sz="3200" b="1" dirty="0" smtClean="0">
                <a:solidFill>
                  <a:srgbClr val="C00000"/>
                </a:solidFill>
                <a:latin typeface="华文楷体" panose="02010600040101010101" pitchFamily="2" charset="-122"/>
                <a:ea typeface="华文楷体" panose="02010600040101010101" pitchFamily="2" charset="-122"/>
              </a:rPr>
              <a:t>页“做一做”第</a:t>
            </a:r>
            <a:r>
              <a:rPr lang="en-US" altLang="zh-CN" sz="3200" b="1" dirty="0" smtClean="0">
                <a:solidFill>
                  <a:srgbClr val="C00000"/>
                </a:solidFill>
                <a:latin typeface="华文楷体" panose="02010600040101010101" pitchFamily="2" charset="-122"/>
                <a:ea typeface="华文楷体" panose="02010600040101010101" pitchFamily="2" charset="-122"/>
              </a:rPr>
              <a:t>2</a:t>
            </a:r>
            <a:r>
              <a:rPr lang="zh-CN" altLang="en-US" sz="3200" b="1" dirty="0" smtClean="0">
                <a:solidFill>
                  <a:srgbClr val="C00000"/>
                </a:solidFill>
                <a:latin typeface="华文楷体" panose="02010600040101010101" pitchFamily="2" charset="-122"/>
                <a:ea typeface="华文楷体" panose="02010600040101010101" pitchFamily="2" charset="-122"/>
              </a:rPr>
              <a:t>题 。</a:t>
            </a:r>
            <a:endParaRPr lang="en-US" altLang="zh-CN" sz="3200" b="1" dirty="0" smtClean="0">
              <a:solidFill>
                <a:srgbClr val="C00000"/>
              </a:solidFill>
              <a:latin typeface="华文楷体" panose="02010600040101010101" pitchFamily="2" charset="-122"/>
              <a:ea typeface="华文楷体" panose="02010600040101010101" pitchFamily="2" charset="-122"/>
            </a:endParaRPr>
          </a:p>
        </p:txBody>
      </p:sp>
      <p:sp>
        <p:nvSpPr>
          <p:cNvPr id="7" name="矩形 6"/>
          <p:cNvSpPr/>
          <p:nvPr/>
        </p:nvSpPr>
        <p:spPr>
          <a:xfrm>
            <a:off x="285720" y="1214422"/>
            <a:ext cx="8429684" cy="1195712"/>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anose="02010600030101010101" pitchFamily="2" charset="-122"/>
              </a:rPr>
              <a:t>2.</a:t>
            </a:r>
            <a:r>
              <a:rPr lang="zh-CN" altLang="en-US" sz="3200" dirty="0" smtClean="0">
                <a:solidFill>
                  <a:schemeClr val="tx1"/>
                </a:solidFill>
                <a:latin typeface="宋体" panose="02010600030101010101" pitchFamily="2" charset="-122"/>
              </a:rPr>
              <a:t>有长度分别为</a:t>
            </a:r>
            <a:r>
              <a:rPr lang="en-US" altLang="zh-CN" sz="3200" dirty="0" smtClean="0">
                <a:solidFill>
                  <a:schemeClr val="tx1"/>
                </a:solidFill>
                <a:latin typeface="宋体" panose="02010600030101010101" pitchFamily="2" charset="-122"/>
              </a:rPr>
              <a:t>3</a:t>
            </a:r>
            <a:r>
              <a:rPr lang="zh-CN" altLang="en-US" sz="3200" dirty="0" smtClean="0">
                <a:solidFill>
                  <a:schemeClr val="tx1"/>
                </a:solidFill>
                <a:latin typeface="宋体" panose="02010600030101010101" pitchFamily="2" charset="-122"/>
              </a:rPr>
              <a:t> </a:t>
            </a:r>
            <a:r>
              <a:rPr lang="en-US" altLang="zh-CN" sz="3200" dirty="0" smtClean="0">
                <a:solidFill>
                  <a:schemeClr val="tx1"/>
                </a:solidFill>
                <a:latin typeface="宋体" panose="02010600030101010101" pitchFamily="2" charset="-122"/>
              </a:rPr>
              <a:t>cm</a:t>
            </a:r>
            <a:r>
              <a:rPr lang="zh-CN" altLang="en-US" sz="3200" dirty="0" smtClean="0">
                <a:solidFill>
                  <a:schemeClr val="tx1"/>
                </a:solidFill>
                <a:latin typeface="宋体" panose="02010600030101010101" pitchFamily="2" charset="-122"/>
              </a:rPr>
              <a:t>、</a:t>
            </a:r>
            <a:r>
              <a:rPr lang="en-US" altLang="zh-CN" sz="3200" dirty="0" smtClean="0">
                <a:solidFill>
                  <a:schemeClr val="tx1"/>
                </a:solidFill>
                <a:latin typeface="宋体" panose="02010600030101010101" pitchFamily="2" charset="-122"/>
              </a:rPr>
              <a:t>4</a:t>
            </a:r>
            <a:r>
              <a:rPr lang="zh-CN" altLang="en-US" sz="3200" dirty="0" smtClean="0">
                <a:solidFill>
                  <a:schemeClr val="tx1"/>
                </a:solidFill>
                <a:latin typeface="宋体" panose="02010600030101010101" pitchFamily="2" charset="-122"/>
              </a:rPr>
              <a:t> </a:t>
            </a:r>
            <a:r>
              <a:rPr lang="en-US" altLang="zh-CN" sz="3200" dirty="0" smtClean="0">
                <a:solidFill>
                  <a:schemeClr val="tx1"/>
                </a:solidFill>
                <a:latin typeface="宋体" panose="02010600030101010101" pitchFamily="2" charset="-122"/>
              </a:rPr>
              <a:t>cm</a:t>
            </a:r>
            <a:r>
              <a:rPr lang="zh-CN" altLang="en-US" sz="3200" dirty="0" smtClean="0">
                <a:solidFill>
                  <a:schemeClr val="tx1"/>
                </a:solidFill>
                <a:latin typeface="宋体" panose="02010600030101010101" pitchFamily="2" charset="-122"/>
              </a:rPr>
              <a:t>、</a:t>
            </a:r>
            <a:r>
              <a:rPr lang="en-US" altLang="zh-CN" sz="3200" dirty="0" smtClean="0">
                <a:solidFill>
                  <a:schemeClr val="tx1"/>
                </a:solidFill>
                <a:latin typeface="宋体" panose="02010600030101010101" pitchFamily="2" charset="-122"/>
              </a:rPr>
              <a:t>5</a:t>
            </a:r>
            <a:r>
              <a:rPr lang="zh-CN" altLang="en-US" sz="3200" dirty="0" smtClean="0">
                <a:solidFill>
                  <a:schemeClr val="tx1"/>
                </a:solidFill>
                <a:latin typeface="宋体" panose="02010600030101010101" pitchFamily="2" charset="-122"/>
              </a:rPr>
              <a:t> </a:t>
            </a:r>
            <a:r>
              <a:rPr lang="en-US" altLang="zh-CN" sz="3200" dirty="0" smtClean="0">
                <a:solidFill>
                  <a:schemeClr val="tx1"/>
                </a:solidFill>
                <a:latin typeface="宋体" panose="02010600030101010101" pitchFamily="2" charset="-122"/>
              </a:rPr>
              <a:t>cm</a:t>
            </a:r>
            <a:r>
              <a:rPr lang="zh-CN" altLang="en-US" sz="3200" dirty="0" smtClean="0">
                <a:solidFill>
                  <a:schemeClr val="tx1"/>
                </a:solidFill>
                <a:latin typeface="宋体" panose="02010600030101010101" pitchFamily="2" charset="-122"/>
              </a:rPr>
              <a:t>、</a:t>
            </a:r>
            <a:r>
              <a:rPr lang="en-US" altLang="zh-CN" sz="3200" dirty="0" smtClean="0">
                <a:solidFill>
                  <a:schemeClr val="tx1"/>
                </a:solidFill>
                <a:latin typeface="宋体" panose="02010600030101010101" pitchFamily="2" charset="-122"/>
              </a:rPr>
              <a:t>6</a:t>
            </a:r>
            <a:r>
              <a:rPr lang="zh-CN" altLang="en-US" sz="3200" dirty="0" smtClean="0">
                <a:solidFill>
                  <a:schemeClr val="tx1"/>
                </a:solidFill>
                <a:latin typeface="宋体" panose="02010600030101010101" pitchFamily="2" charset="-122"/>
              </a:rPr>
              <a:t> </a:t>
            </a:r>
            <a:r>
              <a:rPr lang="en-US" altLang="zh-CN" sz="3200" dirty="0" smtClean="0">
                <a:solidFill>
                  <a:schemeClr val="tx1"/>
                </a:solidFill>
                <a:latin typeface="宋体" panose="02010600030101010101" pitchFamily="2" charset="-122"/>
              </a:rPr>
              <a:t>cm</a:t>
            </a:r>
            <a:r>
              <a:rPr lang="zh-CN" altLang="en-US" sz="3200" dirty="0" smtClean="0">
                <a:solidFill>
                  <a:schemeClr val="tx1"/>
                </a:solidFill>
                <a:latin typeface="宋体" panose="02010600030101010101" pitchFamily="2" charset="-122"/>
              </a:rPr>
              <a:t>的小</a:t>
            </a:r>
            <a:endParaRPr lang="en-US" altLang="zh-CN" sz="3200" dirty="0" smtClean="0">
              <a:solidFill>
                <a:schemeClr val="tx1"/>
              </a:solidFill>
              <a:latin typeface="宋体" panose="02010600030101010101" pitchFamily="2" charset="-122"/>
            </a:endParaRPr>
          </a:p>
          <a:p>
            <a:pPr eaLnBrk="1" hangingPunct="1">
              <a:lnSpc>
                <a:spcPct val="120000"/>
              </a:lnSpc>
            </a:pPr>
            <a:r>
              <a:rPr lang="zh-CN" altLang="en-US" sz="3200" dirty="0" smtClean="0">
                <a:solidFill>
                  <a:schemeClr val="tx1"/>
                </a:solidFill>
                <a:latin typeface="宋体" panose="02010600030101010101" pitchFamily="2" charset="-122"/>
              </a:rPr>
              <a:t>  棒各一根。哪三根小棒可以围成一个三角形？</a:t>
            </a:r>
            <a:endParaRPr lang="zh-CN" altLang="en-US" sz="3200" dirty="0">
              <a:solidFill>
                <a:schemeClr val="tx1"/>
              </a:solidFill>
              <a:latin typeface="宋体" panose="02010600030101010101" pitchFamily="2" charset="-122"/>
            </a:endParaRPr>
          </a:p>
        </p:txBody>
      </p:sp>
      <p:sp>
        <p:nvSpPr>
          <p:cNvPr id="8" name="矩形 7"/>
          <p:cNvSpPr/>
          <p:nvPr/>
        </p:nvSpPr>
        <p:spPr>
          <a:xfrm>
            <a:off x="2214546" y="2714620"/>
            <a:ext cx="4572000" cy="2976649"/>
          </a:xfrm>
          <a:prstGeom prst="rect">
            <a:avLst/>
          </a:prstGeom>
        </p:spPr>
        <p:txBody>
          <a:bodyPr>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①3 cm,4 cm,5 cm</a:t>
            </a:r>
            <a:r>
              <a:rPr lang="zh-CN" altLang="zh-CN" sz="3200" i="1" dirty="0" smtClean="0">
                <a:latin typeface="华文楷体" panose="02010600040101010101" pitchFamily="2" charset="-122"/>
                <a:ea typeface="华文楷体" panose="02010600040101010101" pitchFamily="2" charset="-122"/>
              </a:rPr>
              <a:t>　</a:t>
            </a:r>
            <a:endParaRPr lang="en-US" altLang="zh-CN" sz="3200" i="1" dirty="0" smtClean="0">
              <a:latin typeface="华文楷体" panose="02010600040101010101" pitchFamily="2" charset="-122"/>
              <a:ea typeface="华文楷体" panose="02010600040101010101" pitchFamily="2" charset="-122"/>
            </a:endParaRPr>
          </a:p>
          <a:p>
            <a:pPr>
              <a:lnSpc>
                <a:spcPct val="150000"/>
              </a:lnSpc>
            </a:pPr>
            <a:r>
              <a:rPr lang="en-US" altLang="zh-CN" sz="3200" dirty="0" smtClean="0">
                <a:latin typeface="华文楷体" panose="02010600040101010101" pitchFamily="2" charset="-122"/>
                <a:ea typeface="华文楷体" panose="02010600040101010101" pitchFamily="2" charset="-122"/>
              </a:rPr>
              <a:t>②3 cm,4 cm,6 cm</a:t>
            </a:r>
            <a:r>
              <a:rPr lang="zh-CN" altLang="zh-CN" sz="3200" i="1" dirty="0" smtClean="0">
                <a:latin typeface="华文楷体" panose="02010600040101010101" pitchFamily="2" charset="-122"/>
                <a:ea typeface="华文楷体" panose="02010600040101010101" pitchFamily="2" charset="-122"/>
              </a:rPr>
              <a:t>　</a:t>
            </a:r>
            <a:endParaRPr lang="en-US" altLang="zh-CN" sz="3200" i="1" dirty="0" smtClean="0">
              <a:latin typeface="华文楷体" panose="02010600040101010101" pitchFamily="2" charset="-122"/>
              <a:ea typeface="华文楷体" panose="02010600040101010101" pitchFamily="2" charset="-122"/>
            </a:endParaRPr>
          </a:p>
          <a:p>
            <a:pPr>
              <a:lnSpc>
                <a:spcPct val="150000"/>
              </a:lnSpc>
            </a:pPr>
            <a:r>
              <a:rPr lang="en-US" altLang="zh-CN" sz="3200" dirty="0" smtClean="0">
                <a:latin typeface="华文楷体" panose="02010600040101010101" pitchFamily="2" charset="-122"/>
                <a:ea typeface="华文楷体" panose="02010600040101010101" pitchFamily="2" charset="-122"/>
              </a:rPr>
              <a:t>③3 cm,5 cm,6 cm</a:t>
            </a:r>
            <a:r>
              <a:rPr lang="zh-CN" altLang="zh-CN" sz="3200" i="1" dirty="0" smtClean="0">
                <a:latin typeface="华文楷体" panose="02010600040101010101" pitchFamily="2" charset="-122"/>
                <a:ea typeface="华文楷体" panose="02010600040101010101" pitchFamily="2" charset="-122"/>
              </a:rPr>
              <a:t>　</a:t>
            </a:r>
            <a:endParaRPr lang="en-US" altLang="zh-CN" sz="3200" i="1" dirty="0" smtClean="0">
              <a:latin typeface="华文楷体" panose="02010600040101010101" pitchFamily="2" charset="-122"/>
              <a:ea typeface="华文楷体" panose="02010600040101010101" pitchFamily="2" charset="-122"/>
            </a:endParaRPr>
          </a:p>
          <a:p>
            <a:pPr>
              <a:lnSpc>
                <a:spcPct val="150000"/>
              </a:lnSpc>
            </a:pPr>
            <a:r>
              <a:rPr lang="en-US" altLang="zh-CN" sz="3200" dirty="0" smtClean="0">
                <a:latin typeface="华文楷体" panose="02010600040101010101" pitchFamily="2" charset="-122"/>
                <a:ea typeface="华文楷体" panose="02010600040101010101" pitchFamily="2" charset="-122"/>
              </a:rPr>
              <a:t>④4 cm,5 cm,6 cm</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left)">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wipe(left)">
                                      <p:cBhvr>
                                        <p:cTn id="3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p:cNvSpPr txBox="1">
            <a:spLocks noChangeArrowheads="1"/>
          </p:cNvSpPr>
          <p:nvPr/>
        </p:nvSpPr>
        <p:spPr bwMode="auto">
          <a:xfrm>
            <a:off x="-71470" y="571480"/>
            <a:ext cx="9572692" cy="584775"/>
          </a:xfrm>
          <a:prstGeom prst="rect">
            <a:avLst/>
          </a:prstGeom>
          <a:noFill/>
          <a:ln w="9525">
            <a:noFill/>
            <a:miter lim="800000"/>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anose="02010600040101010101" pitchFamily="2" charset="-122"/>
                <a:ea typeface="华文楷体" panose="02010600040101010101" pitchFamily="2" charset="-122"/>
              </a:rPr>
              <a:t>教材第</a:t>
            </a:r>
            <a:r>
              <a:rPr lang="en-US" altLang="zh-CN" sz="3200" dirty="0" smtClean="0">
                <a:solidFill>
                  <a:srgbClr val="C00000"/>
                </a:solidFill>
                <a:latin typeface="华文楷体" panose="02010600040101010101" pitchFamily="2" charset="-122"/>
                <a:ea typeface="华文楷体" panose="02010600040101010101" pitchFamily="2" charset="-122"/>
              </a:rPr>
              <a:t>87</a:t>
            </a:r>
            <a:r>
              <a:rPr lang="zh-CN" altLang="en-US" sz="3200" b="1" dirty="0" smtClean="0">
                <a:solidFill>
                  <a:srgbClr val="C00000"/>
                </a:solidFill>
                <a:latin typeface="华文楷体" panose="02010600040101010101" pitchFamily="2" charset="-122"/>
                <a:ea typeface="华文楷体" panose="02010600040101010101" pitchFamily="2" charset="-122"/>
              </a:rPr>
              <a:t>页“做一做”第</a:t>
            </a:r>
            <a:r>
              <a:rPr lang="en-US" altLang="zh-CN" sz="3200" b="1" dirty="0" smtClean="0">
                <a:solidFill>
                  <a:srgbClr val="C00000"/>
                </a:solidFill>
                <a:latin typeface="华文楷体" panose="02010600040101010101" pitchFamily="2" charset="-122"/>
                <a:ea typeface="华文楷体" panose="02010600040101010101" pitchFamily="2" charset="-122"/>
              </a:rPr>
              <a:t>3</a:t>
            </a:r>
            <a:r>
              <a:rPr lang="zh-CN" altLang="en-US" sz="3200" b="1" dirty="0" smtClean="0">
                <a:solidFill>
                  <a:srgbClr val="C00000"/>
                </a:solidFill>
                <a:latin typeface="华文楷体" panose="02010600040101010101" pitchFamily="2" charset="-122"/>
                <a:ea typeface="华文楷体" panose="02010600040101010101" pitchFamily="2" charset="-122"/>
              </a:rPr>
              <a:t>题 。</a:t>
            </a:r>
            <a:endParaRPr lang="en-US" altLang="zh-CN" sz="3200" b="1" dirty="0" smtClean="0">
              <a:solidFill>
                <a:srgbClr val="C00000"/>
              </a:solidFill>
              <a:latin typeface="华文楷体" panose="02010600040101010101" pitchFamily="2" charset="-122"/>
              <a:ea typeface="华文楷体" panose="02010600040101010101" pitchFamily="2" charset="-122"/>
            </a:endParaRPr>
          </a:p>
        </p:txBody>
      </p:sp>
      <p:sp>
        <p:nvSpPr>
          <p:cNvPr id="7" name="矩形 6"/>
          <p:cNvSpPr/>
          <p:nvPr/>
        </p:nvSpPr>
        <p:spPr>
          <a:xfrm>
            <a:off x="285720" y="1214422"/>
            <a:ext cx="8429684" cy="1195712"/>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anose="02010600030101010101" pitchFamily="2" charset="-122"/>
              </a:rPr>
              <a:t>3.</a:t>
            </a:r>
            <a:r>
              <a:rPr lang="zh-CN" altLang="en-US" sz="3200" dirty="0" smtClean="0">
                <a:solidFill>
                  <a:schemeClr val="tx1"/>
                </a:solidFill>
                <a:latin typeface="宋体" panose="02010600030101010101" pitchFamily="2" charset="-122"/>
              </a:rPr>
              <a:t>一个直角三角形的两个锐角的和是多少度？</a:t>
            </a:r>
            <a:endParaRPr lang="en-US" altLang="zh-CN" sz="3200" dirty="0" smtClean="0">
              <a:solidFill>
                <a:schemeClr val="tx1"/>
              </a:solidFill>
              <a:latin typeface="宋体" panose="02010600030101010101" pitchFamily="2" charset="-122"/>
            </a:endParaRPr>
          </a:p>
          <a:p>
            <a:pPr eaLnBrk="1" hangingPunct="1">
              <a:lnSpc>
                <a:spcPct val="120000"/>
              </a:lnSpc>
            </a:pPr>
            <a:r>
              <a:rPr lang="zh-CN" altLang="en-US" sz="3200" dirty="0" smtClean="0">
                <a:solidFill>
                  <a:schemeClr val="tx1"/>
                </a:solidFill>
                <a:latin typeface="宋体" panose="02010600030101010101" pitchFamily="2" charset="-122"/>
              </a:rPr>
              <a:t>  为什么？</a:t>
            </a:r>
            <a:endParaRPr lang="zh-CN" altLang="en-US" sz="3200" dirty="0">
              <a:solidFill>
                <a:schemeClr val="tx1"/>
              </a:solidFill>
              <a:latin typeface="宋体" panose="02010600030101010101" pitchFamily="2" charset="-122"/>
            </a:endParaRPr>
          </a:p>
        </p:txBody>
      </p:sp>
      <p:sp>
        <p:nvSpPr>
          <p:cNvPr id="5" name="云形标注 4"/>
          <p:cNvSpPr/>
          <p:nvPr/>
        </p:nvSpPr>
        <p:spPr>
          <a:xfrm>
            <a:off x="785786" y="2500306"/>
            <a:ext cx="2428892" cy="1285884"/>
          </a:xfrm>
          <a:prstGeom prst="cloudCallout">
            <a:avLst>
              <a:gd name="adj1" fmla="val 32151"/>
              <a:gd name="adj2" fmla="val 71060"/>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C00000"/>
                </a:solidFill>
                <a:latin typeface="华文楷体" panose="02010600040101010101" pitchFamily="2" charset="-122"/>
                <a:ea typeface="华文楷体" panose="02010600040101010101" pitchFamily="2" charset="-122"/>
              </a:rPr>
              <a:t>     </a:t>
            </a:r>
            <a:r>
              <a:rPr lang="en-US" altLang="zh-CN" sz="3200" dirty="0" smtClean="0">
                <a:solidFill>
                  <a:srgbClr val="C00000"/>
                </a:solidFill>
                <a:latin typeface="华文楷体" panose="02010600040101010101" pitchFamily="2" charset="-122"/>
                <a:ea typeface="华文楷体" panose="02010600040101010101" pitchFamily="2" charset="-122"/>
              </a:rPr>
              <a:t>90°</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9" name="云形标注 8"/>
          <p:cNvSpPr/>
          <p:nvPr/>
        </p:nvSpPr>
        <p:spPr>
          <a:xfrm>
            <a:off x="3714744" y="3929066"/>
            <a:ext cx="5000660" cy="1500198"/>
          </a:xfrm>
          <a:prstGeom prst="cloudCallout">
            <a:avLst>
              <a:gd name="adj1" fmla="val -38292"/>
              <a:gd name="adj2" fmla="val -72478"/>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华文楷体" panose="02010600040101010101" pitchFamily="2" charset="-122"/>
                <a:ea typeface="华文楷体" panose="02010600040101010101" pitchFamily="2" charset="-122"/>
              </a:rPr>
              <a:t>180°-90°=90°</a:t>
            </a:r>
            <a:endParaRPr lang="zh-CN" altLang="en-US" sz="3200" dirty="0">
              <a:solidFill>
                <a:srgbClr val="C00000"/>
              </a:solidFill>
              <a:latin typeface="华文楷体" panose="02010600040101010101" pitchFamily="2" charset="-122"/>
              <a:ea typeface="华文楷体" panose="02010600040101010101" pitchFamily="2" charset="-122"/>
            </a:endParaRPr>
          </a:p>
        </p:txBody>
      </p:sp>
      <p:grpSp>
        <p:nvGrpSpPr>
          <p:cNvPr id="10" name="Group 16"/>
          <p:cNvGrpSpPr/>
          <p:nvPr/>
        </p:nvGrpSpPr>
        <p:grpSpPr bwMode="auto">
          <a:xfrm>
            <a:off x="5867400" y="5805488"/>
            <a:ext cx="1684338" cy="877887"/>
            <a:chOff x="2699" y="3612"/>
            <a:chExt cx="1061" cy="553"/>
          </a:xfrm>
        </p:grpSpPr>
        <p:pic>
          <p:nvPicPr>
            <p:cNvPr id="11"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ln>
          </p:spPr>
        </p:pic>
        <p:sp>
          <p:nvSpPr>
            <p:cNvPr id="12"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ln>
          </p:spPr>
          <p:txBody>
            <a:bodyPr wrap="none">
              <a:spAutoFit/>
            </a:bodyPr>
            <a:lstStyle/>
            <a:p>
              <a:r>
                <a:rPr lang="zh-CN" altLang="en-US" sz="2800">
                  <a:solidFill>
                    <a:schemeClr val="tx1"/>
                  </a:solidFill>
                  <a:ea typeface="楷体_GB2312" pitchFamily="49" charset="-122"/>
                </a:rPr>
                <a:t>返回目录</a:t>
              </a:r>
              <a:endParaRPr lang="zh-CN" altLang="en-US" sz="1800" b="0">
                <a:solidFill>
                  <a:schemeClr val="tx1"/>
                </a:solidFill>
                <a:ea typeface="楷体_GB2312" pitchFamily="49" charset="-122"/>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3" name="Group 8"/>
          <p:cNvGrpSpPr/>
          <p:nvPr/>
        </p:nvGrpSpPr>
        <p:grpSpPr bwMode="auto">
          <a:xfrm>
            <a:off x="6443663" y="188913"/>
            <a:ext cx="2411412" cy="1008062"/>
            <a:chOff x="0" y="0"/>
            <a:chExt cx="1633" cy="635"/>
          </a:xfrm>
        </p:grpSpPr>
        <p:pic>
          <p:nvPicPr>
            <p:cNvPr id="15366"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5367"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dirty="0" smtClean="0">
                  <a:ea typeface="黑体" panose="02010609060101010101" pitchFamily="49" charset="-122"/>
                </a:rPr>
                <a:t>课堂小结</a:t>
              </a:r>
              <a:endParaRPr lang="zh-CN" altLang="en-US" sz="3200" dirty="0">
                <a:ea typeface="黑体" panose="02010609060101010101" pitchFamily="49" charset="-122"/>
              </a:endParaRPr>
            </a:p>
          </p:txBody>
        </p:sp>
      </p:grpSp>
      <p:sp>
        <p:nvSpPr>
          <p:cNvPr id="32" name="矩形 31"/>
          <p:cNvSpPr/>
          <p:nvPr/>
        </p:nvSpPr>
        <p:spPr>
          <a:xfrm>
            <a:off x="357158" y="1285860"/>
            <a:ext cx="7837403" cy="923330"/>
          </a:xfrm>
          <a:prstGeom prst="rect">
            <a:avLst/>
          </a:prstGeom>
          <a:noFill/>
        </p:spPr>
        <p:txBody>
          <a:bodyPr wrap="none" lIns="91440" tIns="45720" rIns="91440" bIns="45720">
            <a:prstTxWarp prst="textFadeRight">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谈谈你的收获吧！</a:t>
            </a:r>
            <a:endParaRPr lang="zh-CN" alt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89089" name="Picture 1" descr="C:\Users\Administrator\Desktop\QQ图片20160524104635.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86380" y="2500306"/>
            <a:ext cx="2876550" cy="2876550"/>
          </a:xfrm>
          <a:prstGeom prst="rect">
            <a:avLst/>
          </a:prstGeom>
          <a:noFill/>
        </p:spPr>
      </p:pic>
    </p:spTree>
  </p:cSld>
  <p:clrMapOvr>
    <a:masterClrMapping/>
  </p:clrMapOvr>
  <p:transition>
    <p:pull dir="l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85720" y="785794"/>
            <a:ext cx="8786842" cy="4572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16"/>
          <p:cNvGrpSpPr/>
          <p:nvPr/>
        </p:nvGrpSpPr>
        <p:grpSpPr bwMode="auto">
          <a:xfrm>
            <a:off x="5867400" y="5805488"/>
            <a:ext cx="1684338" cy="877887"/>
            <a:chOff x="2699" y="3612"/>
            <a:chExt cx="1061" cy="553"/>
          </a:xfrm>
        </p:grpSpPr>
        <p:pic>
          <p:nvPicPr>
            <p:cNvPr id="3"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ln>
          </p:spPr>
        </p:pic>
        <p:sp>
          <p:nvSpPr>
            <p:cNvPr id="4"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
        <p:nvSpPr>
          <p:cNvPr id="8" name="矩形 7"/>
          <p:cNvSpPr/>
          <p:nvPr/>
        </p:nvSpPr>
        <p:spPr>
          <a:xfrm>
            <a:off x="357158" y="1071546"/>
            <a:ext cx="4570482" cy="686791"/>
          </a:xfrm>
          <a:prstGeom prst="rect">
            <a:avLst/>
          </a:prstGeom>
        </p:spPr>
        <p:txBody>
          <a:bodyPr wrap="none">
            <a:spAutoFit/>
          </a:bodyPr>
          <a:lstStyle/>
          <a:p>
            <a:pPr>
              <a:lnSpc>
                <a:spcPct val="130000"/>
              </a:lnSpc>
            </a:pPr>
            <a:r>
              <a:rPr lang="en-US" altLang="zh-CN" sz="3200" dirty="0" smtClean="0">
                <a:solidFill>
                  <a:srgbClr val="C00000"/>
                </a:solidFill>
                <a:latin typeface="华文楷体" panose="02010600040101010101" pitchFamily="2" charset="-122"/>
                <a:ea typeface="华文楷体" panose="02010600040101010101" pitchFamily="2" charset="-122"/>
              </a:rPr>
              <a:t>1.</a:t>
            </a:r>
            <a:r>
              <a:rPr lang="zh-CN" altLang="zh-CN" sz="3200" dirty="0" smtClean="0">
                <a:latin typeface="华文楷体" panose="02010600040101010101" pitchFamily="2" charset="-122"/>
                <a:ea typeface="华文楷体" panose="02010600040101010101" pitchFamily="2" charset="-122"/>
              </a:rPr>
              <a:t>图形进行分类和整理。</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9" name="矩形 8"/>
          <p:cNvSpPr/>
          <p:nvPr/>
        </p:nvSpPr>
        <p:spPr>
          <a:xfrm>
            <a:off x="357158" y="1928802"/>
            <a:ext cx="9116598" cy="584775"/>
          </a:xfrm>
          <a:prstGeom prst="rect">
            <a:avLst/>
          </a:prstGeom>
        </p:spPr>
        <p:txBody>
          <a:bodyPr wrap="none">
            <a:spAutoFit/>
          </a:bodyPr>
          <a:lstStyle/>
          <a:p>
            <a:r>
              <a:rPr lang="en-US" altLang="zh-CN" sz="3200" dirty="0" smtClean="0">
                <a:solidFill>
                  <a:srgbClr val="C00000"/>
                </a:solidFill>
                <a:latin typeface="华文楷体" panose="02010600040101010101" pitchFamily="2" charset="-122"/>
                <a:ea typeface="华文楷体" panose="02010600040101010101" pitchFamily="2" charset="-122"/>
              </a:rPr>
              <a:t>2.</a:t>
            </a:r>
            <a:r>
              <a:rPr lang="zh-CN" altLang="zh-CN" sz="3200" dirty="0" smtClean="0">
                <a:latin typeface="华文楷体" panose="02010600040101010101" pitchFamily="2" charset="-122"/>
                <a:ea typeface="华文楷体" panose="02010600040101010101" pitchFamily="2" charset="-122"/>
              </a:rPr>
              <a:t>直线、线段、射线、相交、垂直、平行的意义。</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10" name="矩形 9"/>
          <p:cNvSpPr/>
          <p:nvPr/>
        </p:nvSpPr>
        <p:spPr>
          <a:xfrm>
            <a:off x="357158" y="2643182"/>
            <a:ext cx="4570482" cy="686791"/>
          </a:xfrm>
          <a:prstGeom prst="rect">
            <a:avLst/>
          </a:prstGeom>
        </p:spPr>
        <p:txBody>
          <a:bodyPr wrap="none">
            <a:spAutoFit/>
          </a:bodyPr>
          <a:lstStyle/>
          <a:p>
            <a:pPr>
              <a:lnSpc>
                <a:spcPct val="130000"/>
              </a:lnSpc>
            </a:pPr>
            <a:r>
              <a:rPr lang="en-US" altLang="zh-CN" sz="3200" dirty="0" smtClean="0">
                <a:solidFill>
                  <a:srgbClr val="C00000"/>
                </a:solidFill>
                <a:latin typeface="华文楷体" panose="02010600040101010101" pitchFamily="2" charset="-122"/>
                <a:ea typeface="华文楷体" panose="02010600040101010101" pitchFamily="2" charset="-122"/>
              </a:rPr>
              <a:t>3.</a:t>
            </a:r>
            <a:r>
              <a:rPr lang="zh-CN" altLang="zh-CN" sz="3200" dirty="0" smtClean="0">
                <a:latin typeface="华文楷体" panose="02010600040101010101" pitchFamily="2" charset="-122"/>
                <a:ea typeface="华文楷体" panose="02010600040101010101" pitchFamily="2" charset="-122"/>
              </a:rPr>
              <a:t>三角形的分类及特性。</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11" name="矩形 10"/>
          <p:cNvSpPr/>
          <p:nvPr/>
        </p:nvSpPr>
        <p:spPr>
          <a:xfrm>
            <a:off x="357159" y="3429000"/>
            <a:ext cx="8215370" cy="686791"/>
          </a:xfrm>
          <a:prstGeom prst="rect">
            <a:avLst/>
          </a:prstGeom>
        </p:spPr>
        <p:txBody>
          <a:bodyPr wrap="square">
            <a:spAutoFit/>
          </a:bodyPr>
          <a:lstStyle/>
          <a:p>
            <a:pPr>
              <a:lnSpc>
                <a:spcPct val="130000"/>
              </a:lnSpc>
            </a:pPr>
            <a:r>
              <a:rPr lang="en-US" altLang="zh-CN" sz="3200" dirty="0" smtClean="0">
                <a:solidFill>
                  <a:srgbClr val="C00000"/>
                </a:solidFill>
                <a:latin typeface="华文楷体" panose="02010600040101010101" pitchFamily="2" charset="-122"/>
                <a:ea typeface="华文楷体" panose="02010600040101010101" pitchFamily="2" charset="-122"/>
              </a:rPr>
              <a:t>4.</a:t>
            </a:r>
            <a:r>
              <a:rPr lang="zh-CN" altLang="zh-CN" sz="3200" dirty="0" smtClean="0">
                <a:latin typeface="华文楷体" panose="02010600040101010101" pitchFamily="2" charset="-122"/>
                <a:ea typeface="华文楷体" panose="02010600040101010101" pitchFamily="2" charset="-122"/>
              </a:rPr>
              <a:t>平行四边形和四边形的分类</a:t>
            </a:r>
            <a:r>
              <a:rPr lang="zh-CN" altLang="en-US" sz="3200" dirty="0" smtClean="0">
                <a:latin typeface="华文楷体" panose="02010600040101010101" pitchFamily="2" charset="-122"/>
                <a:ea typeface="华文楷体" panose="02010600040101010101" pitchFamily="2" charset="-122"/>
              </a:rPr>
              <a:t>。</a:t>
            </a:r>
            <a:endParaRPr lang="zh-CN" altLang="en-US" sz="3200" dirty="0">
              <a:solidFill>
                <a:srgbClr val="C00000"/>
              </a:solidFill>
              <a:latin typeface="华文楷体" panose="02010600040101010101" pitchFamily="2" charset="-122"/>
              <a:ea typeface="华文楷体" panose="02010600040101010101" pitchFamily="2" charset="-122"/>
            </a:endParaRPr>
          </a:p>
        </p:txBody>
      </p:sp>
      <p:sp>
        <p:nvSpPr>
          <p:cNvPr id="12" name="矩形 11"/>
          <p:cNvSpPr/>
          <p:nvPr/>
        </p:nvSpPr>
        <p:spPr>
          <a:xfrm>
            <a:off x="357158" y="4214818"/>
            <a:ext cx="8215370" cy="686791"/>
          </a:xfrm>
          <a:prstGeom prst="rect">
            <a:avLst/>
          </a:prstGeom>
        </p:spPr>
        <p:txBody>
          <a:bodyPr wrap="square">
            <a:spAutoFit/>
          </a:bodyPr>
          <a:lstStyle/>
          <a:p>
            <a:pPr>
              <a:lnSpc>
                <a:spcPct val="130000"/>
              </a:lnSpc>
            </a:pPr>
            <a:r>
              <a:rPr lang="en-US" altLang="zh-CN" sz="3200" dirty="0" smtClean="0">
                <a:solidFill>
                  <a:srgbClr val="C00000"/>
                </a:solidFill>
                <a:latin typeface="华文楷体" panose="02010600040101010101" pitchFamily="2" charset="-122"/>
                <a:ea typeface="华文楷体" panose="02010600040101010101" pitchFamily="2" charset="-122"/>
              </a:rPr>
              <a:t>5.</a:t>
            </a:r>
            <a:r>
              <a:rPr lang="zh-CN" altLang="zh-CN" sz="3200" dirty="0" smtClean="0">
                <a:latin typeface="华文楷体" panose="02010600040101010101" pitchFamily="2" charset="-122"/>
                <a:ea typeface="华文楷体" panose="02010600040101010101" pitchFamily="2" charset="-122"/>
              </a:rPr>
              <a:t>圆各部分名称、特征及圆环。</a:t>
            </a:r>
            <a:endParaRPr lang="zh-CN" altLang="en-US" sz="3200"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iterate type="lt">
                                    <p:tmPct val="5000"/>
                                  </p:iterate>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transition="in" filter="fade">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iterate type="lt">
                                    <p:tmPct val="5000"/>
                                  </p:iterate>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ppt_w</p:attrName>
                                        </p:attrNameLst>
                                      </p:cBhvr>
                                      <p:tavLst>
                                        <p:tav tm="0">
                                          <p:val>
                                            <p:fltVal val="0"/>
                                          </p:val>
                                        </p:tav>
                                        <p:tav tm="100000">
                                          <p:val>
                                            <p:strVal val="#ppt_w"/>
                                          </p:val>
                                        </p:tav>
                                      </p:tavLst>
                                    </p:anim>
                                    <p:anim calcmode="lin" valueType="num">
                                      <p:cBhvr>
                                        <p:cTn id="45" dur="1000" fill="hold"/>
                                        <p:tgtEl>
                                          <p:spTgt spid="12"/>
                                        </p:tgtEl>
                                        <p:attrNameLst>
                                          <p:attrName>ppt_h</p:attrName>
                                        </p:attrNameLst>
                                      </p:cBhvr>
                                      <p:tavLst>
                                        <p:tav tm="0">
                                          <p:val>
                                            <p:fltVal val="0"/>
                                          </p:val>
                                        </p:tav>
                                        <p:tav tm="100000">
                                          <p:val>
                                            <p:strVal val="#ppt_h"/>
                                          </p:val>
                                        </p:tav>
                                      </p:tavLst>
                                    </p:anim>
                                    <p:anim calcmode="lin" valueType="num">
                                      <p:cBhvr>
                                        <p:cTn id="46" dur="1000" fill="hold"/>
                                        <p:tgtEl>
                                          <p:spTgt spid="12"/>
                                        </p:tgtEl>
                                        <p:attrNameLst>
                                          <p:attrName>style.rotation</p:attrName>
                                        </p:attrNameLst>
                                      </p:cBhvr>
                                      <p:tavLst>
                                        <p:tav tm="0">
                                          <p:val>
                                            <p:fltVal val="90"/>
                                          </p:val>
                                        </p:tav>
                                        <p:tav tm="100000">
                                          <p:val>
                                            <p:fltVal val="0"/>
                                          </p:val>
                                        </p:tav>
                                      </p:tavLst>
                                    </p:anim>
                                    <p:animEffect transition="in" filter="fade">
                                      <p:cBhvr>
                                        <p:cTn id="4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p:nvPr/>
        </p:nvGrpSpPr>
        <p:grpSpPr bwMode="auto">
          <a:xfrm>
            <a:off x="6372225" y="333375"/>
            <a:ext cx="2411413" cy="1008063"/>
            <a:chOff x="0" y="0"/>
            <a:chExt cx="1633" cy="635"/>
          </a:xfrm>
        </p:grpSpPr>
        <p:pic>
          <p:nvPicPr>
            <p:cNvPr id="18447" name="Picture 3"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8448"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a:ea typeface="黑体" panose="02010609060101010101" pitchFamily="49" charset="-122"/>
                </a:rPr>
                <a:t>作业设计</a:t>
              </a:r>
            </a:p>
          </p:txBody>
        </p:sp>
      </p:grpSp>
      <p:grpSp>
        <p:nvGrpSpPr>
          <p:cNvPr id="18435" name="Group 17"/>
          <p:cNvGrpSpPr/>
          <p:nvPr/>
        </p:nvGrpSpPr>
        <p:grpSpPr bwMode="auto">
          <a:xfrm>
            <a:off x="1403350" y="1268413"/>
            <a:ext cx="1800225" cy="792162"/>
            <a:chOff x="1066" y="2795"/>
            <a:chExt cx="1134" cy="499"/>
          </a:xfrm>
        </p:grpSpPr>
        <p:sp>
          <p:nvSpPr>
            <p:cNvPr id="18445" name="AutoShape 13"/>
            <p:cNvSpPr>
              <a:spLocks noChangeArrowheads="1"/>
            </p:cNvSpPr>
            <p:nvPr/>
          </p:nvSpPr>
          <p:spPr bwMode="auto">
            <a:xfrm>
              <a:off x="1066" y="2795"/>
              <a:ext cx="1134" cy="499"/>
            </a:xfrm>
            <a:prstGeom prst="roundRect">
              <a:avLst>
                <a:gd name="adj" fmla="val 16667"/>
              </a:avLst>
            </a:prstGeom>
            <a:solidFill>
              <a:srgbClr val="DEEC22"/>
            </a:soli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18446" name="Text Box 14">
              <a:hlinkClick r:id="rId3" action="ppaction://hlinksldjump"/>
            </p:cNvPr>
            <p:cNvSpPr txBox="1">
              <a:spLocks noChangeArrowheads="1"/>
            </p:cNvSpPr>
            <p:nvPr/>
          </p:nvSpPr>
          <p:spPr bwMode="auto">
            <a:xfrm>
              <a:off x="1156" y="2840"/>
              <a:ext cx="953" cy="365"/>
            </a:xfrm>
            <a:prstGeom prst="rect">
              <a:avLst/>
            </a:prstGeom>
            <a:noFill/>
            <a:ln w="9525" algn="ctr">
              <a:noFill/>
              <a:miter lim="800000"/>
            </a:ln>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p>
          </p:txBody>
        </p:sp>
      </p:grpSp>
      <p:grpSp>
        <p:nvGrpSpPr>
          <p:cNvPr id="18436" name="Group 18"/>
          <p:cNvGrpSpPr/>
          <p:nvPr/>
        </p:nvGrpSpPr>
        <p:grpSpPr bwMode="auto">
          <a:xfrm>
            <a:off x="4427538" y="1268413"/>
            <a:ext cx="1800225" cy="792162"/>
            <a:chOff x="3016" y="2750"/>
            <a:chExt cx="1134" cy="499"/>
          </a:xfrm>
        </p:grpSpPr>
        <p:sp>
          <p:nvSpPr>
            <p:cNvPr id="18443" name="AutoShape 15">
              <a:hlinkClick r:id="rId4" action="ppaction://hlinksldjump"/>
            </p:cNvPr>
            <p:cNvSpPr>
              <a:spLocks noChangeArrowheads="1"/>
            </p:cNvSpPr>
            <p:nvPr/>
          </p:nvSpPr>
          <p:spPr bwMode="auto">
            <a:xfrm>
              <a:off x="3016" y="2750"/>
              <a:ext cx="1134" cy="499"/>
            </a:xfrm>
            <a:prstGeom prst="roundRect">
              <a:avLst>
                <a:gd name="adj" fmla="val 16667"/>
              </a:avLst>
            </a:prstGeom>
            <a:solidFill>
              <a:srgbClr val="DEEC22"/>
            </a:soli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18444" name="Text Box 16">
              <a:hlinkClick r:id="rId5" action="ppaction://hlinksldjump"/>
            </p:cNvPr>
            <p:cNvSpPr txBox="1">
              <a:spLocks noChangeArrowheads="1"/>
            </p:cNvSpPr>
            <p:nvPr/>
          </p:nvSpPr>
          <p:spPr bwMode="auto">
            <a:xfrm>
              <a:off x="3107" y="2795"/>
              <a:ext cx="953" cy="365"/>
            </a:xfrm>
            <a:prstGeom prst="rect">
              <a:avLst/>
            </a:prstGeom>
            <a:noFill/>
            <a:ln w="9525" algn="ctr">
              <a:noFill/>
              <a:miter lim="800000"/>
            </a:ln>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2</a:t>
              </a:r>
            </a:p>
          </p:txBody>
        </p:sp>
      </p:grpSp>
      <p:grpSp>
        <p:nvGrpSpPr>
          <p:cNvPr id="5" name="Group 28"/>
          <p:cNvGrpSpPr/>
          <p:nvPr/>
        </p:nvGrpSpPr>
        <p:grpSpPr bwMode="auto">
          <a:xfrm>
            <a:off x="1403350" y="3141663"/>
            <a:ext cx="4868863" cy="1555750"/>
            <a:chOff x="884" y="1933"/>
            <a:chExt cx="3067" cy="980"/>
          </a:xfrm>
        </p:grpSpPr>
        <p:pic>
          <p:nvPicPr>
            <p:cNvPr id="18441" name="Picture 15" descr="C:\Users\lenovop\Pictures\小天使替换\男.tif男"/>
            <p:cNvPicPr>
              <a:picLocks noChangeAspect="1" noChangeArrowheads="1"/>
            </p:cNvPicPr>
            <p:nvPr/>
          </p:nvPicPr>
          <p:blipFill>
            <a:blip r:embed="rId6"/>
            <a:srcRect/>
            <a:stretch>
              <a:fillRect/>
            </a:stretch>
          </p:blipFill>
          <p:spPr bwMode="auto">
            <a:xfrm>
              <a:off x="2961" y="1933"/>
              <a:ext cx="990" cy="980"/>
            </a:xfrm>
            <a:prstGeom prst="rect">
              <a:avLst/>
            </a:prstGeom>
            <a:noFill/>
            <a:ln w="9525">
              <a:noFill/>
              <a:miter lim="800000"/>
              <a:headEnd/>
              <a:tailEnd/>
            </a:ln>
          </p:spPr>
        </p:pic>
        <p:sp>
          <p:nvSpPr>
            <p:cNvPr id="18442" name="AutoShape 27"/>
            <p:cNvSpPr>
              <a:spLocks noChangeArrowheads="1"/>
            </p:cNvSpPr>
            <p:nvPr/>
          </p:nvSpPr>
          <p:spPr bwMode="auto">
            <a:xfrm>
              <a:off x="884" y="1933"/>
              <a:ext cx="1451" cy="499"/>
            </a:xfrm>
            <a:prstGeom prst="wedgeRoundRectCallout">
              <a:avLst>
                <a:gd name="adj1" fmla="val 68606"/>
                <a:gd name="adj2" fmla="val 62222"/>
                <a:gd name="adj3" fmla="val 16667"/>
              </a:avLst>
            </a:prstGeom>
            <a:solidFill>
              <a:srgbClr val="FFFFFF"/>
            </a:solidFill>
            <a:ln w="19050">
              <a:solidFill>
                <a:srgbClr val="3399FF"/>
              </a:solidFill>
              <a:miter lim="800000"/>
            </a:ln>
          </p:spPr>
          <p:txBody>
            <a:bodyPr/>
            <a:lstStyle/>
            <a:p>
              <a:pPr>
                <a:lnSpc>
                  <a:spcPct val="120000"/>
                </a:lnSpc>
              </a:pPr>
              <a:r>
                <a:rPr lang="zh-CN" altLang="en-US" sz="2800" dirty="0" smtClean="0">
                  <a:solidFill>
                    <a:srgbClr val="FF3399"/>
                  </a:solidFill>
                  <a:latin typeface="楷体_GB2312" pitchFamily="49" charset="-122"/>
                  <a:ea typeface="楷体_GB2312" pitchFamily="49" charset="-122"/>
                </a:rPr>
                <a:t>相信自己！</a:t>
              </a:r>
              <a:endParaRPr lang="en-US" altLang="zh-CN" sz="2800" dirty="0">
                <a:solidFill>
                  <a:srgbClr val="FF3399"/>
                </a:solidFill>
                <a:latin typeface="楷体_GB2312" pitchFamily="49" charset="-122"/>
                <a:ea typeface="楷体_GB2312" pitchFamily="49" charset="-122"/>
              </a:endParaRPr>
            </a:p>
          </p:txBody>
        </p:sp>
      </p:grpSp>
      <p:grpSp>
        <p:nvGrpSpPr>
          <p:cNvPr id="18438" name="Group 16"/>
          <p:cNvGrpSpPr/>
          <p:nvPr/>
        </p:nvGrpSpPr>
        <p:grpSpPr bwMode="auto">
          <a:xfrm>
            <a:off x="6011863" y="5805488"/>
            <a:ext cx="1684337" cy="877887"/>
            <a:chOff x="2699" y="3612"/>
            <a:chExt cx="1061" cy="553"/>
          </a:xfrm>
        </p:grpSpPr>
        <p:pic>
          <p:nvPicPr>
            <p:cNvPr id="18439" name="Picture 34">
              <a:hlinkClick r:id="" action="ppaction://hlinkshowjump?jump=firstslide"/>
            </p:cNvPr>
            <p:cNvPicPr>
              <a:picLocks noChangeArrowheads="1"/>
            </p:cNvPicPr>
            <p:nvPr/>
          </p:nvPicPr>
          <p:blipFill>
            <a:blip r:embed="rId7" cstate="print"/>
            <a:srcRect/>
            <a:stretch>
              <a:fillRect/>
            </a:stretch>
          </p:blipFill>
          <p:spPr bwMode="auto">
            <a:xfrm>
              <a:off x="2699" y="3612"/>
              <a:ext cx="1043" cy="552"/>
            </a:xfrm>
            <a:prstGeom prst="rect">
              <a:avLst/>
            </a:prstGeom>
            <a:noFill/>
            <a:ln w="9525">
              <a:noFill/>
              <a:bevel/>
            </a:ln>
          </p:spPr>
        </p:pic>
        <p:sp>
          <p:nvSpPr>
            <p:cNvPr id="18440" name="Text Box 18">
              <a:hlinkClick r:id="rId8" action="ppaction://hlinksldjump" highlightClick="1">
                <a:snd r:embed="rId9" name="suction.wav"/>
              </a:hlinkClick>
            </p:cNvPr>
            <p:cNvSpPr txBox="1">
              <a:spLocks noChangeArrowheads="1"/>
            </p:cNvSpPr>
            <p:nvPr/>
          </p:nvSpPr>
          <p:spPr bwMode="auto">
            <a:xfrm>
              <a:off x="2744" y="3838"/>
              <a:ext cx="1016" cy="327"/>
            </a:xfrm>
            <a:prstGeom prst="rect">
              <a:avLst/>
            </a:prstGeom>
            <a:noFill/>
            <a:ln w="9525">
              <a:noFill/>
              <a:bevel/>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1+#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0" name="Group 38"/>
          <p:cNvGrpSpPr/>
          <p:nvPr/>
        </p:nvGrpSpPr>
        <p:grpSpPr bwMode="auto">
          <a:xfrm>
            <a:off x="3276600" y="188913"/>
            <a:ext cx="1584325" cy="579437"/>
            <a:chOff x="1066" y="2795"/>
            <a:chExt cx="998" cy="365"/>
          </a:xfrm>
        </p:grpSpPr>
        <p:sp>
          <p:nvSpPr>
            <p:cNvPr id="19485" name="AutoShape 39"/>
            <p:cNvSpPr>
              <a:spLocks noChangeArrowheads="1"/>
            </p:cNvSpPr>
            <p:nvPr/>
          </p:nvSpPr>
          <p:spPr bwMode="auto">
            <a:xfrm>
              <a:off x="1066" y="2795"/>
              <a:ext cx="997" cy="363"/>
            </a:xfrm>
            <a:prstGeom prst="roundRect">
              <a:avLst>
                <a:gd name="adj" fmla="val 16667"/>
              </a:avLst>
            </a:prstGeom>
            <a:solidFill>
              <a:srgbClr val="DEEC22"/>
            </a:soli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19486" name="Text Box 40"/>
            <p:cNvSpPr txBox="1">
              <a:spLocks noChangeArrowheads="1"/>
            </p:cNvSpPr>
            <p:nvPr/>
          </p:nvSpPr>
          <p:spPr bwMode="auto">
            <a:xfrm>
              <a:off x="1111" y="2795"/>
              <a:ext cx="953" cy="365"/>
            </a:xfrm>
            <a:prstGeom prst="rect">
              <a:avLst/>
            </a:prstGeom>
            <a:noFill/>
            <a:ln w="9525" algn="ctr">
              <a:noFill/>
              <a:miter lim="800000"/>
            </a:ln>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1</a:t>
              </a:r>
            </a:p>
          </p:txBody>
        </p:sp>
      </p:grpSp>
      <p:sp>
        <p:nvSpPr>
          <p:cNvPr id="22" name="矩形 21"/>
          <p:cNvSpPr/>
          <p:nvPr/>
        </p:nvSpPr>
        <p:spPr>
          <a:xfrm>
            <a:off x="285720" y="1428736"/>
            <a:ext cx="8572560"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anose="02010600030101010101" pitchFamily="2" charset="-122"/>
              </a:rPr>
              <a:t>1.</a:t>
            </a:r>
            <a:r>
              <a:rPr lang="zh-CN" altLang="en-US" sz="3200" dirty="0" smtClean="0">
                <a:solidFill>
                  <a:schemeClr val="tx1"/>
                </a:solidFill>
                <a:latin typeface="宋体" panose="02010600030101010101" pitchFamily="2" charset="-122"/>
              </a:rPr>
              <a:t>判断对错，对的画“√”，错的画“</a:t>
            </a:r>
            <a:r>
              <a:rPr lang="en-US" altLang="zh-CN" sz="3200" dirty="0" smtClean="0">
                <a:solidFill>
                  <a:schemeClr val="tx1"/>
                </a:solidFill>
                <a:latin typeface="宋体" panose="02010600030101010101" pitchFamily="2" charset="-122"/>
              </a:rPr>
              <a:t>×</a:t>
            </a:r>
            <a:r>
              <a:rPr lang="zh-CN" altLang="en-US" sz="3200" dirty="0" smtClean="0">
                <a:solidFill>
                  <a:schemeClr val="tx1"/>
                </a:solidFill>
                <a:latin typeface="宋体" panose="02010600030101010101" pitchFamily="2" charset="-122"/>
              </a:rPr>
              <a:t>”。</a:t>
            </a:r>
            <a:endParaRPr lang="zh-CN" altLang="en-US" sz="3200" dirty="0">
              <a:solidFill>
                <a:schemeClr val="tx1"/>
              </a:solidFill>
              <a:latin typeface="宋体" panose="02010600030101010101" pitchFamily="2" charset="-122"/>
            </a:endParaRPr>
          </a:p>
        </p:txBody>
      </p:sp>
      <p:sp>
        <p:nvSpPr>
          <p:cNvPr id="11" name="TextBox 9"/>
          <p:cNvSpPr txBox="1">
            <a:spLocks noChangeArrowheads="1"/>
          </p:cNvSpPr>
          <p:nvPr/>
        </p:nvSpPr>
        <p:spPr bwMode="auto">
          <a:xfrm>
            <a:off x="-71470" y="843961"/>
            <a:ext cx="9572692" cy="584775"/>
          </a:xfrm>
          <a:prstGeom prst="rect">
            <a:avLst/>
          </a:prstGeom>
          <a:noFill/>
          <a:ln w="9525">
            <a:noFill/>
            <a:miter lim="800000"/>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anose="02010600040101010101" pitchFamily="2" charset="-122"/>
                <a:ea typeface="华文楷体" panose="02010600040101010101" pitchFamily="2" charset="-122"/>
              </a:rPr>
              <a:t>教材第</a:t>
            </a:r>
            <a:r>
              <a:rPr lang="en-US" altLang="zh-CN" sz="3200" dirty="0" smtClean="0">
                <a:solidFill>
                  <a:srgbClr val="C00000"/>
                </a:solidFill>
                <a:latin typeface="华文楷体" panose="02010600040101010101" pitchFamily="2" charset="-122"/>
                <a:ea typeface="华文楷体" panose="02010600040101010101" pitchFamily="2" charset="-122"/>
              </a:rPr>
              <a:t>89</a:t>
            </a:r>
            <a:r>
              <a:rPr lang="zh-CN" altLang="en-US" sz="3200" b="1" dirty="0" smtClean="0">
                <a:solidFill>
                  <a:srgbClr val="C00000"/>
                </a:solidFill>
                <a:latin typeface="华文楷体" panose="02010600040101010101" pitchFamily="2" charset="-122"/>
                <a:ea typeface="华文楷体" panose="02010600040101010101" pitchFamily="2" charset="-122"/>
              </a:rPr>
              <a:t>页练习十八第</a:t>
            </a:r>
            <a:r>
              <a:rPr lang="en-US" altLang="zh-CN" sz="3200" dirty="0" smtClean="0">
                <a:solidFill>
                  <a:srgbClr val="C00000"/>
                </a:solidFill>
                <a:latin typeface="华文楷体" panose="02010600040101010101" pitchFamily="2" charset="-122"/>
                <a:ea typeface="华文楷体" panose="02010600040101010101" pitchFamily="2" charset="-122"/>
              </a:rPr>
              <a:t>1</a:t>
            </a:r>
            <a:r>
              <a:rPr lang="zh-CN" altLang="en-US" sz="3200" b="1" dirty="0" smtClean="0">
                <a:solidFill>
                  <a:srgbClr val="C00000"/>
                </a:solidFill>
                <a:latin typeface="华文楷体" panose="02010600040101010101" pitchFamily="2" charset="-122"/>
                <a:ea typeface="华文楷体" panose="02010600040101010101" pitchFamily="2" charset="-122"/>
              </a:rPr>
              <a:t>题 。</a:t>
            </a:r>
            <a:endParaRPr lang="en-US" altLang="zh-CN" sz="3200" b="1" dirty="0" smtClean="0">
              <a:solidFill>
                <a:srgbClr val="C00000"/>
              </a:solidFill>
              <a:latin typeface="华文楷体" panose="02010600040101010101" pitchFamily="2" charset="-122"/>
              <a:ea typeface="华文楷体" panose="02010600040101010101" pitchFamily="2" charset="-122"/>
            </a:endParaRPr>
          </a:p>
        </p:txBody>
      </p:sp>
      <p:sp>
        <p:nvSpPr>
          <p:cNvPr id="10" name="矩形 9"/>
          <p:cNvSpPr/>
          <p:nvPr/>
        </p:nvSpPr>
        <p:spPr>
          <a:xfrm>
            <a:off x="71406" y="2285992"/>
            <a:ext cx="8572560" cy="584775"/>
          </a:xfrm>
          <a:prstGeom prst="rect">
            <a:avLst/>
          </a:prstGeom>
        </p:spPr>
        <p:txBody>
          <a:bodyPr wrap="square">
            <a:spAutoFit/>
          </a:bodyPr>
          <a:lstStyle/>
          <a:p>
            <a:r>
              <a:rPr lang="zh-CN" altLang="en-US" sz="3200" dirty="0" smtClean="0">
                <a:solidFill>
                  <a:schemeClr val="tx1"/>
                </a:solidFill>
                <a:latin typeface="华文楷体" panose="02010600040101010101" pitchFamily="2" charset="-122"/>
                <a:ea typeface="华文楷体" panose="02010600040101010101" pitchFamily="2" charset="-122"/>
              </a:rPr>
              <a:t>（</a:t>
            </a:r>
            <a:r>
              <a:rPr lang="en-US" altLang="zh-CN" sz="3200" dirty="0" smtClean="0">
                <a:solidFill>
                  <a:schemeClr val="tx1"/>
                </a:solidFill>
                <a:latin typeface="华文楷体" panose="02010600040101010101" pitchFamily="2" charset="-122"/>
                <a:ea typeface="华文楷体" panose="02010600040101010101" pitchFamily="2" charset="-122"/>
              </a:rPr>
              <a:t>1</a:t>
            </a:r>
            <a:r>
              <a:rPr lang="zh-CN" altLang="en-US" sz="3200" dirty="0" smtClean="0">
                <a:solidFill>
                  <a:schemeClr val="tx1"/>
                </a:solidFill>
                <a:latin typeface="华文楷体" panose="02010600040101010101" pitchFamily="2" charset="-122"/>
                <a:ea typeface="华文楷体" panose="02010600040101010101" pitchFamily="2" charset="-122"/>
              </a:rPr>
              <a:t>）大于</a:t>
            </a:r>
            <a:r>
              <a:rPr lang="en-US" altLang="zh-CN" sz="3200" dirty="0" smtClean="0">
                <a:solidFill>
                  <a:schemeClr val="tx1"/>
                </a:solidFill>
                <a:latin typeface="华文楷体" panose="02010600040101010101" pitchFamily="2" charset="-122"/>
                <a:ea typeface="华文楷体" panose="02010600040101010101" pitchFamily="2" charset="-122"/>
              </a:rPr>
              <a:t>90°</a:t>
            </a:r>
            <a:r>
              <a:rPr lang="zh-CN" altLang="en-US" sz="3200" dirty="0" smtClean="0">
                <a:solidFill>
                  <a:schemeClr val="tx1"/>
                </a:solidFill>
                <a:latin typeface="华文楷体" panose="02010600040101010101" pitchFamily="2" charset="-122"/>
                <a:ea typeface="华文楷体" panose="02010600040101010101" pitchFamily="2" charset="-122"/>
              </a:rPr>
              <a:t>的角就是钝角。    （      ）</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3" name="矩形 12"/>
          <p:cNvSpPr/>
          <p:nvPr/>
        </p:nvSpPr>
        <p:spPr>
          <a:xfrm>
            <a:off x="6405825" y="2299263"/>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4" name="矩形 13"/>
          <p:cNvSpPr/>
          <p:nvPr/>
        </p:nvSpPr>
        <p:spPr>
          <a:xfrm>
            <a:off x="71406" y="2928934"/>
            <a:ext cx="8572560" cy="1569660"/>
          </a:xfrm>
          <a:prstGeom prst="rect">
            <a:avLst/>
          </a:prstGeom>
        </p:spPr>
        <p:txBody>
          <a:bodyPr wrap="square">
            <a:spAutoFit/>
          </a:bodyPr>
          <a:lstStyle/>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a:t>
            </a:r>
            <a:r>
              <a:rPr lang="en-US" altLang="zh-CN" sz="3200" dirty="0" smtClean="0">
                <a:solidFill>
                  <a:schemeClr val="tx1"/>
                </a:solidFill>
                <a:latin typeface="华文楷体" panose="02010600040101010101" pitchFamily="2" charset="-122"/>
                <a:ea typeface="华文楷体" panose="02010600040101010101" pitchFamily="2" charset="-122"/>
              </a:rPr>
              <a:t>2</a:t>
            </a:r>
            <a:r>
              <a:rPr lang="zh-CN" altLang="en-US" sz="3200" dirty="0" smtClean="0">
                <a:solidFill>
                  <a:schemeClr val="tx1"/>
                </a:solidFill>
                <a:latin typeface="华文楷体" panose="02010600040101010101" pitchFamily="2" charset="-122"/>
                <a:ea typeface="华文楷体" panose="02010600040101010101" pitchFamily="2" charset="-122"/>
              </a:rPr>
              <a:t>）两条直线相交组成的</a:t>
            </a:r>
            <a:r>
              <a:rPr lang="en-US" altLang="zh-CN" sz="3200" dirty="0" smtClean="0">
                <a:solidFill>
                  <a:schemeClr val="tx1"/>
                </a:solidFill>
                <a:latin typeface="华文楷体" panose="02010600040101010101" pitchFamily="2" charset="-122"/>
                <a:ea typeface="华文楷体" panose="02010600040101010101" pitchFamily="2" charset="-122"/>
              </a:rPr>
              <a:t>4</a:t>
            </a:r>
            <a:r>
              <a:rPr lang="zh-CN" altLang="en-US" sz="3200" dirty="0" smtClean="0">
                <a:solidFill>
                  <a:schemeClr val="tx1"/>
                </a:solidFill>
                <a:latin typeface="华文楷体" panose="02010600040101010101" pitchFamily="2" charset="-122"/>
                <a:ea typeface="华文楷体" panose="02010600040101010101" pitchFamily="2" charset="-122"/>
              </a:rPr>
              <a:t>个角中如果有一个</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是直角，那么其他</a:t>
            </a:r>
            <a:r>
              <a:rPr lang="en-US" altLang="zh-CN" sz="3200" dirty="0" smtClean="0">
                <a:solidFill>
                  <a:schemeClr val="tx1"/>
                </a:solidFill>
                <a:latin typeface="华文楷体" panose="02010600040101010101" pitchFamily="2" charset="-122"/>
                <a:ea typeface="华文楷体" panose="02010600040101010101" pitchFamily="2" charset="-122"/>
              </a:rPr>
              <a:t>3</a:t>
            </a:r>
            <a:r>
              <a:rPr lang="zh-CN" altLang="en-US" sz="3200" dirty="0" smtClean="0">
                <a:solidFill>
                  <a:schemeClr val="tx1"/>
                </a:solidFill>
                <a:latin typeface="华文楷体" panose="02010600040101010101" pitchFamily="2" charset="-122"/>
                <a:ea typeface="华文楷体" panose="02010600040101010101" pitchFamily="2" charset="-122"/>
              </a:rPr>
              <a:t>个角也是直角。（      ）</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5" name="矩形 14"/>
          <p:cNvSpPr/>
          <p:nvPr/>
        </p:nvSpPr>
        <p:spPr>
          <a:xfrm>
            <a:off x="7858148" y="3786190"/>
            <a:ext cx="595035"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6" name="矩形 15"/>
          <p:cNvSpPr/>
          <p:nvPr/>
        </p:nvSpPr>
        <p:spPr>
          <a:xfrm>
            <a:off x="71406" y="4502546"/>
            <a:ext cx="8572560" cy="1569660"/>
          </a:xfrm>
          <a:prstGeom prst="rect">
            <a:avLst/>
          </a:prstGeom>
        </p:spPr>
        <p:txBody>
          <a:bodyPr wrap="square">
            <a:spAutoFit/>
          </a:bodyPr>
          <a:lstStyle/>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a:t>
            </a:r>
            <a:r>
              <a:rPr lang="en-US" altLang="zh-CN" sz="3200" dirty="0" smtClean="0">
                <a:solidFill>
                  <a:schemeClr val="tx1"/>
                </a:solidFill>
                <a:latin typeface="华文楷体" panose="02010600040101010101" pitchFamily="2" charset="-122"/>
                <a:ea typeface="华文楷体" panose="02010600040101010101" pitchFamily="2" charset="-122"/>
              </a:rPr>
              <a:t>3</a:t>
            </a:r>
            <a:r>
              <a:rPr lang="zh-CN" altLang="en-US" sz="3200" dirty="0" smtClean="0">
                <a:solidFill>
                  <a:schemeClr val="tx1"/>
                </a:solidFill>
                <a:latin typeface="华文楷体" panose="02010600040101010101" pitchFamily="2" charset="-122"/>
                <a:ea typeface="华文楷体" panose="02010600040101010101" pitchFamily="2" charset="-122"/>
              </a:rPr>
              <a:t>）任何两个等底等高的梯形都能拼成一</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个平行四边形。（      ）</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7" name="矩形 16"/>
          <p:cNvSpPr/>
          <p:nvPr/>
        </p:nvSpPr>
        <p:spPr>
          <a:xfrm>
            <a:off x="4429124" y="5429264"/>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grpSp>
        <p:nvGrpSpPr>
          <p:cNvPr id="18" name="Group 12"/>
          <p:cNvGrpSpPr/>
          <p:nvPr/>
        </p:nvGrpSpPr>
        <p:grpSpPr bwMode="auto">
          <a:xfrm>
            <a:off x="5292725" y="6249988"/>
            <a:ext cx="2376488" cy="563562"/>
            <a:chOff x="1474" y="3765"/>
            <a:chExt cx="952" cy="355"/>
          </a:xfrm>
        </p:grpSpPr>
        <p:sp>
          <p:nvSpPr>
            <p:cNvPr id="19" name="AutoShape 13">
              <a:hlinkClick r:id="rId2" action="ppaction://hlinksldjump" highlightClick="1"/>
            </p:cNvPr>
            <p:cNvSpPr>
              <a:spLocks noChangeArrowheads="1"/>
            </p:cNvSpPr>
            <p:nvPr/>
          </p:nvSpPr>
          <p:spPr bwMode="auto">
            <a:xfrm>
              <a:off x="1474" y="3765"/>
              <a:ext cx="907" cy="318"/>
            </a:xfrm>
            <a:prstGeom prst="actionButtonBlank">
              <a:avLst/>
            </a:prstGeom>
            <a:solidFill>
              <a:srgbClr val="DEEC22"/>
            </a:solidFill>
            <a:ln w="9525">
              <a:solidFill>
                <a:schemeClr val="hlink"/>
              </a:solidFill>
              <a:miter lim="800000"/>
            </a:ln>
          </p:spPr>
          <p:txBody>
            <a:bodyPr wrap="none" anchor="ctr"/>
            <a:lstStyle/>
            <a:p>
              <a:pPr algn="ctr">
                <a:buFont typeface="Arial" panose="020B0604020202020204" pitchFamily="34" charset="0"/>
                <a:buNone/>
              </a:pPr>
              <a:endParaRPr lang="zh-CN" altLang="en-US" sz="1800">
                <a:solidFill>
                  <a:srgbClr val="FF0000"/>
                </a:solidFill>
              </a:endParaRPr>
            </a:p>
          </p:txBody>
        </p:sp>
        <p:sp>
          <p:nvSpPr>
            <p:cNvPr id="20" name="Text Box 14">
              <a:hlinkClick r:id="rId2" action="ppaction://hlinksldjump"/>
            </p:cNvPr>
            <p:cNvSpPr txBox="1">
              <a:spLocks noChangeArrowheads="1"/>
            </p:cNvSpPr>
            <p:nvPr/>
          </p:nvSpPr>
          <p:spPr bwMode="auto">
            <a:xfrm>
              <a:off x="1474" y="3793"/>
              <a:ext cx="952" cy="327"/>
            </a:xfrm>
            <a:prstGeom prst="rect">
              <a:avLst/>
            </a:prstGeom>
            <a:noFill/>
            <a:ln w="9525" algn="ctr">
              <a:noFill/>
              <a:miter lim="800000"/>
            </a:ln>
          </p:spPr>
          <p:txBody>
            <a:bodyPr>
              <a:spAutoFit/>
            </a:bodyPr>
            <a:lstStyle/>
            <a:p>
              <a:pPr>
                <a:spcBef>
                  <a:spcPct val="50000"/>
                </a:spcBef>
              </a:pPr>
              <a:r>
                <a:rPr lang="zh-CN" altLang="en-US" sz="2800" dirty="0">
                  <a:solidFill>
                    <a:schemeClr val="tx1"/>
                  </a:solidFill>
                  <a:latin typeface="Calibri" panose="020F0502020204030204" pitchFamily="34" charset="0"/>
                  <a:ea typeface="楷体_GB2312" pitchFamily="49" charset="-122"/>
                </a:rPr>
                <a:t>返回作业设计</a:t>
              </a: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P spid="10"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429684" cy="1499321"/>
          </a:xfrm>
          <a:prstGeom prst="rect">
            <a:avLst/>
          </a:prstGeom>
        </p:spPr>
        <p:txBody>
          <a:bodyPr wrap="square">
            <a:spAutoFit/>
          </a:bodyPr>
          <a:lstStyle/>
          <a:p>
            <a:pPr>
              <a:lnSpc>
                <a:spcPct val="150000"/>
              </a:lnSpc>
            </a:pPr>
            <a:r>
              <a:rPr lang="en-US" altLang="zh-CN" sz="3200" dirty="0" smtClean="0">
                <a:latin typeface="华文楷体" panose="02010600040101010101" pitchFamily="2" charset="-122"/>
                <a:ea typeface="华文楷体" panose="02010600040101010101" pitchFamily="2" charset="-122"/>
              </a:rPr>
              <a:t>②</a:t>
            </a:r>
            <a:r>
              <a:rPr lang="zh-CN" altLang="zh-CN" sz="3200" dirty="0" smtClean="0">
                <a:latin typeface="华文楷体" panose="02010600040101010101" pitchFamily="2" charset="-122"/>
                <a:ea typeface="华文楷体" panose="02010600040101010101" pitchFamily="2" charset="-122"/>
              </a:rPr>
              <a:t>三角形可以按角的度数分</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分为锐角三角形、</a:t>
            </a:r>
            <a:endParaRPr lang="en-US" altLang="zh-CN" sz="3200" dirty="0" smtClean="0">
              <a:latin typeface="华文楷体" panose="02010600040101010101" pitchFamily="2" charset="-122"/>
              <a:ea typeface="华文楷体" panose="02010600040101010101" pitchFamily="2" charset="-122"/>
            </a:endParaRPr>
          </a:p>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直角三角形和钝角三角形。</a:t>
            </a:r>
            <a:endParaRPr lang="zh-CN" altLang="zh-CN" sz="3200" dirty="0">
              <a:latin typeface="华文楷体" panose="02010600040101010101" pitchFamily="2" charset="-122"/>
              <a:ea typeface="华文楷体" panose="02010600040101010101" pitchFamily="2" charset="-122"/>
            </a:endParaRPr>
          </a:p>
        </p:txBody>
      </p:sp>
      <p:pic>
        <p:nvPicPr>
          <p:cNvPr id="3" name="sy114.jpg" descr="id:2147507162;FounderCES"/>
          <p:cNvPicPr/>
          <p:nvPr/>
        </p:nvPicPr>
        <p:blipFill>
          <a:blip r:embed="rId2" cstate="print">
            <a:clrChange>
              <a:clrFrom>
                <a:srgbClr val="FFFFFF"/>
              </a:clrFrom>
              <a:clrTo>
                <a:srgbClr val="FFFFFF">
                  <a:alpha val="0"/>
                </a:srgbClr>
              </a:clrTo>
            </a:clrChange>
          </a:blip>
          <a:stretch>
            <a:fillRect/>
          </a:stretch>
        </p:blipFill>
        <p:spPr>
          <a:xfrm>
            <a:off x="857224" y="3000372"/>
            <a:ext cx="7327595" cy="142936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1" name="Group 23"/>
          <p:cNvGrpSpPr/>
          <p:nvPr/>
        </p:nvGrpSpPr>
        <p:grpSpPr bwMode="auto">
          <a:xfrm>
            <a:off x="3708400" y="404813"/>
            <a:ext cx="1584325" cy="647700"/>
            <a:chOff x="3016" y="2750"/>
            <a:chExt cx="998" cy="408"/>
          </a:xfrm>
        </p:grpSpPr>
        <p:sp>
          <p:nvSpPr>
            <p:cNvPr id="22535" name="AutoShape 24"/>
            <p:cNvSpPr>
              <a:spLocks noChangeArrowheads="1"/>
            </p:cNvSpPr>
            <p:nvPr/>
          </p:nvSpPr>
          <p:spPr bwMode="auto">
            <a:xfrm>
              <a:off x="3016" y="2750"/>
              <a:ext cx="998" cy="408"/>
            </a:xfrm>
            <a:prstGeom prst="roundRect">
              <a:avLst>
                <a:gd name="adj" fmla="val 16667"/>
              </a:avLst>
            </a:prstGeom>
            <a:solidFill>
              <a:srgbClr val="DEEC22"/>
            </a:solidFill>
            <a:ln w="9525" algn="ctr">
              <a:solidFill>
                <a:schemeClr val="hlink"/>
              </a:solidFill>
              <a:round/>
            </a:ln>
          </p:spPr>
          <p:txBody>
            <a:bodyPr wrap="none" anchor="ctr"/>
            <a:lstStyle/>
            <a:p>
              <a:pPr algn="ctr"/>
              <a:endParaRPr lang="zh-CN" altLang="en-US" sz="2800">
                <a:latin typeface="Calibri" panose="020F0502020204030204" pitchFamily="34" charset="0"/>
              </a:endParaRPr>
            </a:p>
          </p:txBody>
        </p:sp>
        <p:sp>
          <p:nvSpPr>
            <p:cNvPr id="22536" name="Text Box 25"/>
            <p:cNvSpPr txBox="1">
              <a:spLocks noChangeArrowheads="1"/>
            </p:cNvSpPr>
            <p:nvPr/>
          </p:nvSpPr>
          <p:spPr bwMode="auto">
            <a:xfrm>
              <a:off x="3061" y="2750"/>
              <a:ext cx="953" cy="365"/>
            </a:xfrm>
            <a:prstGeom prst="rect">
              <a:avLst/>
            </a:prstGeom>
            <a:noFill/>
            <a:ln w="9525" algn="ctr">
              <a:noFill/>
              <a:miter lim="800000"/>
            </a:ln>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2</a:t>
              </a:r>
            </a:p>
          </p:txBody>
        </p:sp>
      </p:grpSp>
      <p:sp>
        <p:nvSpPr>
          <p:cNvPr id="27" name="Rectangle 68"/>
          <p:cNvSpPr>
            <a:spLocks noChangeArrowheads="1"/>
          </p:cNvSpPr>
          <p:nvPr/>
        </p:nvSpPr>
        <p:spPr bwMode="auto">
          <a:xfrm>
            <a:off x="327211" y="1000108"/>
            <a:ext cx="2244525" cy="584775"/>
          </a:xfrm>
          <a:prstGeom prst="rect">
            <a:avLst/>
          </a:prstGeom>
          <a:noFill/>
          <a:ln w="9525" algn="ctr">
            <a:noFill/>
            <a:miter lim="800000"/>
          </a:ln>
        </p:spPr>
        <p:txBody>
          <a:bodyPr wrap="none">
            <a:spAutoFit/>
          </a:bodyPr>
          <a:lstStyle/>
          <a:p>
            <a:r>
              <a:rPr lang="zh-CN" altLang="en-US" sz="3200" dirty="0" smtClean="0">
                <a:solidFill>
                  <a:schemeClr val="tx1"/>
                </a:solidFill>
                <a:latin typeface="+mj-ea"/>
                <a:ea typeface="+mj-ea"/>
              </a:rPr>
              <a:t>一、填空题</a:t>
            </a:r>
            <a:endParaRPr lang="zh-CN" altLang="en-US" sz="3200" dirty="0">
              <a:solidFill>
                <a:schemeClr val="tx1"/>
              </a:solidFill>
              <a:latin typeface="+mj-ea"/>
              <a:ea typeface="+mj-ea"/>
            </a:endParaRPr>
          </a:p>
        </p:txBody>
      </p:sp>
      <p:sp>
        <p:nvSpPr>
          <p:cNvPr id="12" name="矩形 11"/>
          <p:cNvSpPr/>
          <p:nvPr/>
        </p:nvSpPr>
        <p:spPr>
          <a:xfrm>
            <a:off x="571472" y="2071678"/>
            <a:ext cx="8001056"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1</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等边三角形的</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分别相等。</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3" name="矩形 12"/>
          <p:cNvSpPr/>
          <p:nvPr/>
        </p:nvSpPr>
        <p:spPr>
          <a:xfrm>
            <a:off x="3643306" y="2071678"/>
            <a:ext cx="3057247"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三个角，三条边</a:t>
            </a:r>
            <a:endParaRPr lang="zh-CN" altLang="en-US" sz="3200" dirty="0">
              <a:latin typeface="华文楷体" panose="02010600040101010101" pitchFamily="2" charset="-122"/>
              <a:ea typeface="华文楷体" panose="02010600040101010101" pitchFamily="2" charset="-122"/>
            </a:endParaRPr>
          </a:p>
        </p:txBody>
      </p:sp>
      <p:sp>
        <p:nvSpPr>
          <p:cNvPr id="14" name="矩形 13"/>
          <p:cNvSpPr/>
          <p:nvPr/>
        </p:nvSpPr>
        <p:spPr>
          <a:xfrm>
            <a:off x="571472" y="3214686"/>
            <a:ext cx="8143932"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2</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平面内不重合的两条直线的位置关系有</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和</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23" name="矩形 22"/>
          <p:cNvSpPr/>
          <p:nvPr/>
        </p:nvSpPr>
        <p:spPr>
          <a:xfrm>
            <a:off x="1428728" y="4143380"/>
            <a:ext cx="1005403"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相交</a:t>
            </a:r>
            <a:endParaRPr lang="zh-CN" altLang="en-US" sz="3200" dirty="0">
              <a:latin typeface="华文楷体" panose="02010600040101010101" pitchFamily="2" charset="-122"/>
              <a:ea typeface="华文楷体" panose="02010600040101010101" pitchFamily="2" charset="-122"/>
            </a:endParaRPr>
          </a:p>
        </p:txBody>
      </p:sp>
      <p:sp>
        <p:nvSpPr>
          <p:cNvPr id="16" name="矩形 15"/>
          <p:cNvSpPr/>
          <p:nvPr/>
        </p:nvSpPr>
        <p:spPr>
          <a:xfrm>
            <a:off x="3714744" y="4143380"/>
            <a:ext cx="1005403"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平行</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12" grpId="0"/>
      <p:bldP spid="13" grpId="0"/>
      <p:bldP spid="14" grpId="0"/>
      <p:bldP spid="23"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a:spLocks noChangeArrowheads="1"/>
          </p:cNvSpPr>
          <p:nvPr/>
        </p:nvSpPr>
        <p:spPr bwMode="auto">
          <a:xfrm>
            <a:off x="398649" y="714356"/>
            <a:ext cx="2244525" cy="584775"/>
          </a:xfrm>
          <a:prstGeom prst="rect">
            <a:avLst/>
          </a:prstGeom>
          <a:noFill/>
          <a:ln w="9525" algn="ctr">
            <a:noFill/>
            <a:miter lim="800000"/>
          </a:ln>
        </p:spPr>
        <p:txBody>
          <a:bodyPr wrap="none">
            <a:spAutoFit/>
          </a:bodyPr>
          <a:lstStyle/>
          <a:p>
            <a:r>
              <a:rPr lang="zh-CN" altLang="en-US" sz="3200" dirty="0" smtClean="0">
                <a:solidFill>
                  <a:schemeClr val="tx1"/>
                </a:solidFill>
                <a:latin typeface="+mj-ea"/>
                <a:ea typeface="+mj-ea"/>
              </a:rPr>
              <a:t>二、选择题</a:t>
            </a:r>
            <a:endParaRPr lang="zh-CN" altLang="zh-CN" sz="3200" dirty="0">
              <a:solidFill>
                <a:schemeClr val="tx1"/>
              </a:solidFill>
              <a:latin typeface="+mj-ea"/>
              <a:ea typeface="+mj-ea"/>
            </a:endParaRPr>
          </a:p>
        </p:txBody>
      </p:sp>
      <p:sp>
        <p:nvSpPr>
          <p:cNvPr id="7" name="矩形 6"/>
          <p:cNvSpPr/>
          <p:nvPr/>
        </p:nvSpPr>
        <p:spPr>
          <a:xfrm>
            <a:off x="500034" y="1285860"/>
            <a:ext cx="8501122" cy="2012859"/>
          </a:xfrm>
          <a:prstGeom prst="rect">
            <a:avLst/>
          </a:prstGeom>
        </p:spPr>
        <p:txBody>
          <a:bodyPr wrap="square">
            <a:spAutoFit/>
          </a:bodyPr>
          <a:lstStyle/>
          <a:p>
            <a:pPr>
              <a:lnSpc>
                <a:spcPct val="130000"/>
              </a:lnSpc>
            </a:pPr>
            <a:r>
              <a:rPr lang="en-US" altLang="zh-CN" sz="3200" dirty="0" smtClean="0">
                <a:solidFill>
                  <a:schemeClr val="tx1"/>
                </a:solidFill>
                <a:latin typeface="华文楷体" panose="02010600040101010101" pitchFamily="2" charset="-122"/>
                <a:ea typeface="华文楷体" panose="02010600040101010101" pitchFamily="2" charset="-122"/>
              </a:rPr>
              <a:t>1</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经过直线外一点</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可以画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条直线和已知</a:t>
            </a:r>
            <a:endParaRPr lang="en-US" altLang="zh-CN" sz="3200" dirty="0" smtClean="0">
              <a:solidFill>
                <a:schemeClr val="tx1"/>
              </a:solidFill>
              <a:latin typeface="华文楷体" panose="02010600040101010101" pitchFamily="2" charset="-122"/>
              <a:ea typeface="华文楷体" panose="02010600040101010101" pitchFamily="2" charset="-122"/>
            </a:endParaRPr>
          </a:p>
          <a:p>
            <a:pPr>
              <a:lnSpc>
                <a:spcPct val="13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直线平行。</a:t>
            </a:r>
          </a:p>
          <a:p>
            <a:pPr>
              <a:lnSpc>
                <a:spcPct val="13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A.1</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B.2</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C.3</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D.4</a:t>
            </a:r>
            <a:endParaRPr lang="zh-CN" altLang="zh-CN" sz="3200" dirty="0" smtClean="0">
              <a:solidFill>
                <a:schemeClr val="tx1"/>
              </a:solidFill>
              <a:latin typeface="华文楷体" panose="02010600040101010101" pitchFamily="2" charset="-122"/>
              <a:ea typeface="华文楷体" panose="02010600040101010101" pitchFamily="2" charset="-122"/>
            </a:endParaRPr>
          </a:p>
        </p:txBody>
      </p:sp>
      <p:sp>
        <p:nvSpPr>
          <p:cNvPr id="8" name="矩形 7"/>
          <p:cNvSpPr/>
          <p:nvPr/>
        </p:nvSpPr>
        <p:spPr>
          <a:xfrm>
            <a:off x="5357818" y="1357834"/>
            <a:ext cx="463588"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a:t>
            </a:r>
            <a:endParaRPr lang="zh-CN" altLang="en-US" sz="3200" dirty="0">
              <a:latin typeface="华文楷体" panose="02010600040101010101" pitchFamily="2" charset="-122"/>
              <a:ea typeface="华文楷体" panose="02010600040101010101" pitchFamily="2" charset="-122"/>
            </a:endParaRPr>
          </a:p>
        </p:txBody>
      </p:sp>
      <p:sp>
        <p:nvSpPr>
          <p:cNvPr id="13" name="矩形 12"/>
          <p:cNvSpPr/>
          <p:nvPr/>
        </p:nvSpPr>
        <p:spPr>
          <a:xfrm>
            <a:off x="500034" y="3215222"/>
            <a:ext cx="8429684" cy="1326966"/>
          </a:xfrm>
          <a:prstGeom prst="rect">
            <a:avLst/>
          </a:prstGeom>
        </p:spPr>
        <p:txBody>
          <a:bodyPr wrap="square">
            <a:spAutoFit/>
          </a:bodyPr>
          <a:lstStyle/>
          <a:p>
            <a:pPr>
              <a:lnSpc>
                <a:spcPct val="130000"/>
              </a:lnSpc>
            </a:pPr>
            <a:r>
              <a:rPr lang="en-US" altLang="zh-CN" sz="3200" dirty="0" smtClean="0">
                <a:solidFill>
                  <a:schemeClr val="tx1"/>
                </a:solidFill>
                <a:latin typeface="华文楷体" panose="02010600040101010101" pitchFamily="2" charset="-122"/>
                <a:ea typeface="华文楷体" panose="02010600040101010101" pitchFamily="2" charset="-122"/>
              </a:rPr>
              <a:t>2</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圆的位置由</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确定</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圆的大小由</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确定。</a:t>
            </a:r>
          </a:p>
          <a:p>
            <a:pPr>
              <a:lnSpc>
                <a:spcPct val="13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a:t>
            </a:r>
            <a:r>
              <a:rPr lang="zh-CN" altLang="zh-CN" sz="3200" dirty="0" smtClean="0">
                <a:solidFill>
                  <a:schemeClr val="tx1"/>
                </a:solidFill>
                <a:latin typeface="华文楷体" panose="02010600040101010101" pitchFamily="2" charset="-122"/>
                <a:ea typeface="华文楷体" panose="02010600040101010101" pitchFamily="2" charset="-122"/>
              </a:rPr>
              <a:t>直径</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B.</a:t>
            </a:r>
            <a:r>
              <a:rPr lang="zh-CN" altLang="zh-CN" sz="3200" dirty="0" smtClean="0">
                <a:solidFill>
                  <a:schemeClr val="tx1"/>
                </a:solidFill>
                <a:latin typeface="华文楷体" panose="02010600040101010101" pitchFamily="2" charset="-122"/>
                <a:ea typeface="华文楷体" panose="02010600040101010101" pitchFamily="2" charset="-122"/>
              </a:rPr>
              <a:t>半径</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C.</a:t>
            </a:r>
            <a:r>
              <a:rPr lang="zh-CN" altLang="zh-CN" sz="3200" dirty="0" smtClean="0">
                <a:solidFill>
                  <a:schemeClr val="tx1"/>
                </a:solidFill>
                <a:latin typeface="华文楷体" panose="02010600040101010101" pitchFamily="2" charset="-122"/>
                <a:ea typeface="华文楷体" panose="02010600040101010101" pitchFamily="2" charset="-122"/>
              </a:rPr>
              <a:t>圆心</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	D.</a:t>
            </a:r>
            <a:r>
              <a:rPr lang="zh-CN" altLang="zh-CN" sz="3200" dirty="0" smtClean="0">
                <a:solidFill>
                  <a:schemeClr val="tx1"/>
                </a:solidFill>
                <a:latin typeface="华文楷体" panose="02010600040101010101" pitchFamily="2" charset="-122"/>
                <a:ea typeface="华文楷体" panose="02010600040101010101" pitchFamily="2" charset="-122"/>
              </a:rPr>
              <a:t>周长 </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4" name="矩形 13"/>
          <p:cNvSpPr/>
          <p:nvPr/>
        </p:nvSpPr>
        <p:spPr>
          <a:xfrm>
            <a:off x="3214678" y="3327742"/>
            <a:ext cx="445956"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C</a:t>
            </a:r>
            <a:endParaRPr lang="zh-CN" altLang="en-US" sz="3200" dirty="0">
              <a:latin typeface="华文楷体" panose="02010600040101010101" pitchFamily="2" charset="-122"/>
              <a:ea typeface="华文楷体" panose="02010600040101010101" pitchFamily="2" charset="-122"/>
            </a:endParaRPr>
          </a:p>
        </p:txBody>
      </p:sp>
      <p:sp>
        <p:nvSpPr>
          <p:cNvPr id="9" name="矩形 8"/>
          <p:cNvSpPr/>
          <p:nvPr/>
        </p:nvSpPr>
        <p:spPr>
          <a:xfrm>
            <a:off x="7215206" y="3327742"/>
            <a:ext cx="437940"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B</a:t>
            </a:r>
            <a:endParaRPr lang="zh-CN" altLang="en-US" sz="3200" dirty="0">
              <a:latin typeface="华文楷体" panose="02010600040101010101" pitchFamily="2" charset="-122"/>
              <a:ea typeface="华文楷体" panose="02010600040101010101" pitchFamily="2" charset="-122"/>
            </a:endParaRPr>
          </a:p>
        </p:txBody>
      </p:sp>
      <p:sp>
        <p:nvSpPr>
          <p:cNvPr id="10" name="矩形 9"/>
          <p:cNvSpPr/>
          <p:nvPr/>
        </p:nvSpPr>
        <p:spPr>
          <a:xfrm>
            <a:off x="500034" y="4715420"/>
            <a:ext cx="8429684" cy="1326966"/>
          </a:xfrm>
          <a:prstGeom prst="rect">
            <a:avLst/>
          </a:prstGeom>
        </p:spPr>
        <p:txBody>
          <a:bodyPr wrap="square">
            <a:spAutoFit/>
          </a:bodyPr>
          <a:lstStyle/>
          <a:p>
            <a:pPr>
              <a:lnSpc>
                <a:spcPct val="130000"/>
              </a:lnSpc>
            </a:pPr>
            <a:r>
              <a:rPr lang="en-US" altLang="zh-CN" sz="3200" dirty="0" smtClean="0">
                <a:solidFill>
                  <a:schemeClr val="tx1"/>
                </a:solidFill>
                <a:latin typeface="华文楷体" panose="02010600040101010101" pitchFamily="2" charset="-122"/>
                <a:ea typeface="华文楷体" panose="02010600040101010101" pitchFamily="2" charset="-122"/>
              </a:rPr>
              <a:t>3</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平行四边形具有</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smtClean="0">
              <a:solidFill>
                <a:schemeClr val="tx1"/>
              </a:solidFill>
              <a:latin typeface="华文楷体" panose="02010600040101010101" pitchFamily="2" charset="-122"/>
              <a:ea typeface="华文楷体" panose="02010600040101010101" pitchFamily="2" charset="-122"/>
            </a:endParaRPr>
          </a:p>
          <a:p>
            <a:pPr>
              <a:lnSpc>
                <a:spcPct val="13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稳定性</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B</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容易变形的特性</a:t>
            </a:r>
            <a:r>
              <a:rPr lang="zh-CN" altLang="en-US" sz="3200"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C.</a:t>
            </a:r>
            <a:r>
              <a:rPr lang="zh-CN" altLang="zh-CN" sz="3200" dirty="0" smtClean="0">
                <a:solidFill>
                  <a:schemeClr val="tx1"/>
                </a:solidFill>
                <a:latin typeface="华文楷体" panose="02010600040101010101" pitchFamily="2" charset="-122"/>
                <a:ea typeface="华文楷体" panose="02010600040101010101" pitchFamily="2" charset="-122"/>
              </a:rPr>
              <a:t>轴对称性</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1" name="矩形 10"/>
          <p:cNvSpPr/>
          <p:nvPr/>
        </p:nvSpPr>
        <p:spPr>
          <a:xfrm>
            <a:off x="4071934" y="4786322"/>
            <a:ext cx="437940"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B</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7" grpId="0"/>
      <p:bldP spid="8" grpId="0"/>
      <p:bldP spid="13" grpId="0"/>
      <p:bldP spid="14" grpId="0"/>
      <p:bldP spid="9"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a:spLocks noChangeArrowheads="1"/>
          </p:cNvSpPr>
          <p:nvPr/>
        </p:nvSpPr>
        <p:spPr bwMode="auto">
          <a:xfrm>
            <a:off x="255773" y="772523"/>
            <a:ext cx="2244525" cy="584775"/>
          </a:xfrm>
          <a:prstGeom prst="rect">
            <a:avLst/>
          </a:prstGeom>
          <a:noFill/>
          <a:ln w="9525" algn="ctr">
            <a:noFill/>
            <a:miter lim="800000"/>
          </a:ln>
        </p:spPr>
        <p:txBody>
          <a:bodyPr wrap="none">
            <a:spAutoFit/>
          </a:bodyPr>
          <a:lstStyle/>
          <a:p>
            <a:r>
              <a:rPr lang="zh-CN" altLang="en-US" sz="3200" dirty="0" smtClean="0">
                <a:solidFill>
                  <a:schemeClr val="tx1"/>
                </a:solidFill>
                <a:latin typeface="+mj-ea"/>
                <a:ea typeface="+mj-ea"/>
              </a:rPr>
              <a:t>三、判断题</a:t>
            </a:r>
            <a:endParaRPr lang="zh-CN" altLang="en-US" sz="3200" dirty="0">
              <a:solidFill>
                <a:schemeClr val="tx1"/>
              </a:solidFill>
              <a:latin typeface="+mj-ea"/>
              <a:ea typeface="+mj-ea"/>
            </a:endParaRPr>
          </a:p>
        </p:txBody>
      </p:sp>
      <p:sp>
        <p:nvSpPr>
          <p:cNvPr id="3" name="矩形 2"/>
          <p:cNvSpPr/>
          <p:nvPr/>
        </p:nvSpPr>
        <p:spPr>
          <a:xfrm>
            <a:off x="357158" y="1627803"/>
            <a:ext cx="8072494"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1</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圆的半径是直径的</a:t>
            </a:r>
            <a:r>
              <a:rPr lang="en-US" altLang="zh-CN" sz="3200" dirty="0" smtClean="0">
                <a:solidFill>
                  <a:schemeClr val="tx1"/>
                </a:solidFill>
                <a:latin typeface="华文楷体" panose="02010600040101010101" pitchFamily="2" charset="-122"/>
                <a:ea typeface="华文楷体" panose="02010600040101010101" pitchFamily="2" charset="-122"/>
              </a:rPr>
              <a:t>2</a:t>
            </a:r>
            <a:r>
              <a:rPr lang="zh-CN" altLang="zh-CN" sz="3200" dirty="0" smtClean="0">
                <a:solidFill>
                  <a:schemeClr val="tx1"/>
                </a:solidFill>
                <a:latin typeface="华文楷体" panose="02010600040101010101" pitchFamily="2" charset="-122"/>
                <a:ea typeface="华文楷体" panose="02010600040101010101" pitchFamily="2" charset="-122"/>
              </a:rPr>
              <a:t>倍。</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0" name="矩形 9"/>
          <p:cNvSpPr/>
          <p:nvPr/>
        </p:nvSpPr>
        <p:spPr>
          <a:xfrm>
            <a:off x="5286380" y="1643050"/>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5" name="矩形 14"/>
          <p:cNvSpPr/>
          <p:nvPr/>
        </p:nvSpPr>
        <p:spPr>
          <a:xfrm>
            <a:off x="357158" y="3200316"/>
            <a:ext cx="8072494"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2</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平角是一条射线。</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6" name="矩形 15"/>
          <p:cNvSpPr/>
          <p:nvPr/>
        </p:nvSpPr>
        <p:spPr>
          <a:xfrm>
            <a:off x="4357686" y="3214686"/>
            <a:ext cx="595035" cy="584775"/>
          </a:xfrm>
          <a:prstGeom prst="rect">
            <a:avLst/>
          </a:prstGeom>
        </p:spPr>
        <p:txBody>
          <a:bodyPr wrap="none">
            <a:spAutoFit/>
          </a:bodyPr>
          <a:lstStyle/>
          <a:p>
            <a:r>
              <a:rPr lang="en-US" altLang="zh-CN"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17" name="矩形 16"/>
          <p:cNvSpPr/>
          <p:nvPr/>
        </p:nvSpPr>
        <p:spPr>
          <a:xfrm>
            <a:off x="357158" y="4701613"/>
            <a:ext cx="8072494" cy="584775"/>
          </a:xfrm>
          <a:prstGeom prst="rect">
            <a:avLst/>
          </a:prstGeom>
        </p:spPr>
        <p:txBody>
          <a:bodyPr wrap="squar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3</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正方形是特殊的平行四边形。</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18" name="矩形 17"/>
          <p:cNvSpPr/>
          <p:nvPr/>
        </p:nvSpPr>
        <p:spPr>
          <a:xfrm>
            <a:off x="7143768" y="4714884"/>
            <a:ext cx="595035" cy="584775"/>
          </a:xfrm>
          <a:prstGeom prst="rect">
            <a:avLst/>
          </a:prstGeom>
        </p:spPr>
        <p:txBody>
          <a:bodyPr wrap="none">
            <a:spAutoFit/>
          </a:bodyPr>
          <a:lstStyle/>
          <a:p>
            <a:r>
              <a:rPr lang="zh-CN" altLang="en-US" sz="3200" dirty="0" smtClean="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grpSp>
        <p:nvGrpSpPr>
          <p:cNvPr id="9" name="Group 12"/>
          <p:cNvGrpSpPr/>
          <p:nvPr/>
        </p:nvGrpSpPr>
        <p:grpSpPr bwMode="auto">
          <a:xfrm>
            <a:off x="5292725" y="6249988"/>
            <a:ext cx="2376488" cy="563562"/>
            <a:chOff x="1474" y="3765"/>
            <a:chExt cx="952" cy="355"/>
          </a:xfrm>
        </p:grpSpPr>
        <p:sp>
          <p:nvSpPr>
            <p:cNvPr id="11" name="AutoShape 13">
              <a:hlinkClick r:id="rId2" action="ppaction://hlinksldjump" highlightClick="1"/>
            </p:cNvPr>
            <p:cNvSpPr>
              <a:spLocks noChangeArrowheads="1"/>
            </p:cNvSpPr>
            <p:nvPr/>
          </p:nvSpPr>
          <p:spPr bwMode="auto">
            <a:xfrm>
              <a:off x="1474" y="3765"/>
              <a:ext cx="907" cy="318"/>
            </a:xfrm>
            <a:prstGeom prst="actionButtonBlank">
              <a:avLst/>
            </a:prstGeom>
            <a:solidFill>
              <a:srgbClr val="DEEC22"/>
            </a:solidFill>
            <a:ln w="9525">
              <a:solidFill>
                <a:schemeClr val="hlink"/>
              </a:solidFill>
              <a:miter lim="800000"/>
            </a:ln>
          </p:spPr>
          <p:txBody>
            <a:bodyPr wrap="none" anchor="ctr"/>
            <a:lstStyle/>
            <a:p>
              <a:pPr algn="ctr">
                <a:buFont typeface="Arial" panose="020B0604020202020204" pitchFamily="34" charset="0"/>
                <a:buNone/>
              </a:pPr>
              <a:endParaRPr lang="zh-CN" altLang="en-US" sz="1800">
                <a:solidFill>
                  <a:srgbClr val="FF0000"/>
                </a:solidFill>
              </a:endParaRPr>
            </a:p>
          </p:txBody>
        </p:sp>
        <p:sp>
          <p:nvSpPr>
            <p:cNvPr id="12" name="Text Box 14">
              <a:hlinkClick r:id="rId2" action="ppaction://hlinksldjump"/>
            </p:cNvPr>
            <p:cNvSpPr txBox="1">
              <a:spLocks noChangeArrowheads="1"/>
            </p:cNvSpPr>
            <p:nvPr/>
          </p:nvSpPr>
          <p:spPr bwMode="auto">
            <a:xfrm>
              <a:off x="1474" y="3793"/>
              <a:ext cx="952" cy="327"/>
            </a:xfrm>
            <a:prstGeom prst="rect">
              <a:avLst/>
            </a:prstGeom>
            <a:noFill/>
            <a:ln w="9525" algn="ctr">
              <a:noFill/>
              <a:miter lim="800000"/>
            </a:ln>
          </p:spPr>
          <p:txBody>
            <a:bodyPr>
              <a:spAutoFit/>
            </a:bodyPr>
            <a:lstStyle/>
            <a:p>
              <a:pPr>
                <a:spcBef>
                  <a:spcPct val="50000"/>
                </a:spcBef>
              </a:pPr>
              <a:r>
                <a:rPr lang="zh-CN" altLang="en-US" sz="2800" dirty="0">
                  <a:solidFill>
                    <a:schemeClr val="tx1"/>
                  </a:solidFill>
                  <a:latin typeface="Calibri" panose="020F0502020204030204" pitchFamily="34" charset="0"/>
                  <a:ea typeface="楷体_GB2312" pitchFamily="49" charset="-122"/>
                </a:rPr>
                <a:t>返回作业设计</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10" grpId="0"/>
      <p:bldP spid="15" grpId="0" autoUpdateAnimBg="0"/>
      <p:bldP spid="16" grpId="0"/>
      <p:bldP spid="17" grpId="0" autoUpdateAnimBg="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9"/>
          <p:cNvSpPr>
            <a:spLocks noChangeArrowheads="1"/>
          </p:cNvSpPr>
          <p:nvPr/>
        </p:nvSpPr>
        <p:spPr bwMode="auto">
          <a:xfrm>
            <a:off x="0" y="609600"/>
            <a:ext cx="9144000" cy="457200"/>
          </a:xfrm>
          <a:prstGeom prst="rect">
            <a:avLst/>
          </a:prstGeom>
          <a:noFill/>
          <a:ln w="9525" algn="ctr">
            <a:noFill/>
            <a:miter lim="800000"/>
          </a:ln>
        </p:spPr>
        <p:txBody>
          <a:bodyPr wrap="none" anchor="ctr">
            <a:spAutoFit/>
          </a:bodyPr>
          <a:lstStyle/>
          <a:p>
            <a:pPr indent="228600" algn="ctr" eaLnBrk="0" hangingPunct="0"/>
            <a:r>
              <a:rPr lang="zh-CN" altLang="en-US" sz="900" i="1">
                <a:solidFill>
                  <a:srgbClr val="000000"/>
                </a:solidFill>
                <a:latin typeface="NEU-BZ-S92"/>
                <a:cs typeface="Times New Roman" panose="02020603050405020304" pitchFamily="18" charset="0"/>
              </a:rPr>
              <a:t>　　</a:t>
            </a:r>
            <a:endParaRPr lang="zh-CN" altLang="en-US" sz="2800">
              <a:latin typeface="Calibri" panose="020F0502020204030204" pitchFamily="34" charset="0"/>
            </a:endParaRPr>
          </a:p>
        </p:txBody>
      </p:sp>
      <p:grpSp>
        <p:nvGrpSpPr>
          <p:cNvPr id="31747" name="Group 16"/>
          <p:cNvGrpSpPr/>
          <p:nvPr/>
        </p:nvGrpSpPr>
        <p:grpSpPr bwMode="auto">
          <a:xfrm>
            <a:off x="5867400" y="5980113"/>
            <a:ext cx="1684338" cy="877887"/>
            <a:chOff x="2699" y="3612"/>
            <a:chExt cx="1061" cy="553"/>
          </a:xfrm>
        </p:grpSpPr>
        <p:pic>
          <p:nvPicPr>
            <p:cNvPr id="31750"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ln>
          </p:spPr>
        </p:pic>
        <p:sp>
          <p:nvSpPr>
            <p:cNvPr id="31751"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ln>
          </p:spPr>
          <p:txBody>
            <a:bodyPr wrap="none">
              <a:spAutoFit/>
            </a:bodyPr>
            <a:lstStyle/>
            <a:p>
              <a:r>
                <a:rPr lang="zh-CN" altLang="en-US" sz="2800">
                  <a:solidFill>
                    <a:schemeClr val="tx1"/>
                  </a:solidFill>
                  <a:ea typeface="楷体_GB2312" pitchFamily="49" charset="-122"/>
                </a:rPr>
                <a:t>返回目录</a:t>
              </a:r>
              <a:endParaRPr lang="zh-CN" altLang="en-US" sz="1800" b="0">
                <a:solidFill>
                  <a:schemeClr val="tx1"/>
                </a:solidFill>
                <a:ea typeface="楷体_GB2312" pitchFamily="49" charset="-122"/>
              </a:endParaRPr>
            </a:p>
          </p:txBody>
        </p:sp>
      </p:grpSp>
      <p:pic>
        <p:nvPicPr>
          <p:cNvPr id="8" name="Picture 5"/>
          <p:cNvPicPr>
            <a:picLocks noChangeAspect="1" noChangeArrowheads="1"/>
          </p:cNvPicPr>
          <p:nvPr/>
        </p:nvPicPr>
        <p:blipFill>
          <a:blip r:embed="rId5" cstate="print"/>
          <a:srcRect/>
          <a:stretch>
            <a:fillRect/>
          </a:stretch>
        </p:blipFill>
        <p:spPr bwMode="auto">
          <a:xfrm>
            <a:off x="1115616" y="692696"/>
            <a:ext cx="7145337" cy="5200650"/>
          </a:xfrm>
          <a:prstGeom prst="rect">
            <a:avLst/>
          </a:prstGeom>
          <a:noFill/>
          <a:ln w="9525" cap="flat" cmpd="sng" algn="ctr">
            <a:noFill/>
            <a:prstDash val="solid"/>
            <a:miter lim="800000"/>
            <a:headEnd/>
            <a:tailEnd/>
          </a:ln>
          <a:effectLst>
            <a:softEdge rad="635000"/>
          </a:effectLst>
        </p:spPr>
      </p:pic>
      <p:pic>
        <p:nvPicPr>
          <p:cNvPr id="31749" name="Picture 2"/>
          <p:cNvPicPr>
            <a:picLocks noChangeAspect="1" noChangeArrowheads="1"/>
          </p:cNvPicPr>
          <p:nvPr/>
        </p:nvPicPr>
        <p:blipFill>
          <a:blip r:embed="rId6" cstate="print"/>
          <a:srcRect/>
          <a:stretch>
            <a:fillRect/>
          </a:stretch>
        </p:blipFill>
        <p:spPr bwMode="auto">
          <a:xfrm>
            <a:off x="4716463" y="620713"/>
            <a:ext cx="3760787" cy="1182687"/>
          </a:xfrm>
          <a:prstGeom prst="rect">
            <a:avLst/>
          </a:prstGeom>
          <a:noFill/>
          <a:ln w="9525" algn="ctr">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785794"/>
            <a:ext cx="8429684" cy="2308324"/>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三角形还可以按边来分</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分为等腰三角形、不等边三角形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等腰三角形包括腰和底边不相等的等腰三角形和等边三角形。</a:t>
            </a:r>
            <a:endParaRPr lang="zh-CN" altLang="zh-CN" sz="3200" dirty="0">
              <a:latin typeface="华文楷体" panose="02010600040101010101" pitchFamily="2" charset="-122"/>
              <a:ea typeface="华文楷体" panose="02010600040101010101" pitchFamily="2" charset="-122"/>
            </a:endParaRPr>
          </a:p>
        </p:txBody>
      </p:sp>
      <p:pic>
        <p:nvPicPr>
          <p:cNvPr id="4" name="sy115.jpg" descr="id:2147507169;FounderCES"/>
          <p:cNvPicPr/>
          <p:nvPr/>
        </p:nvPicPr>
        <p:blipFill>
          <a:blip r:embed="rId2" cstate="print">
            <a:clrChange>
              <a:clrFrom>
                <a:srgbClr val="FFFFFF"/>
              </a:clrFrom>
              <a:clrTo>
                <a:srgbClr val="FFFFFF">
                  <a:alpha val="0"/>
                </a:srgbClr>
              </a:clrTo>
            </a:clrChange>
          </a:blip>
          <a:stretch>
            <a:fillRect/>
          </a:stretch>
        </p:blipFill>
        <p:spPr>
          <a:xfrm>
            <a:off x="928662" y="3500438"/>
            <a:ext cx="6885254" cy="178277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929547"/>
            <a:ext cx="8429684" cy="1499321"/>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en-US" altLang="zh-CN" sz="3200" dirty="0" smtClean="0">
                <a:latin typeface="华文楷体" panose="02010600040101010101" pitchFamily="2" charset="-122"/>
                <a:ea typeface="华文楷体" panose="02010600040101010101" pitchFamily="2" charset="-122"/>
              </a:rPr>
              <a:t>③</a:t>
            </a:r>
            <a:r>
              <a:rPr lang="zh-CN" altLang="zh-CN" sz="3200" dirty="0" smtClean="0">
                <a:latin typeface="华文楷体" panose="02010600040101010101" pitchFamily="2" charset="-122"/>
                <a:ea typeface="华文楷体" panose="02010600040101010101" pitchFamily="2" charset="-122"/>
              </a:rPr>
              <a:t>四边形包括我们刚才说过的长方形、正方形、</a:t>
            </a:r>
            <a:endParaRPr lang="en-US" altLang="zh-CN" sz="3200" dirty="0" smtClean="0">
              <a:latin typeface="华文楷体" panose="02010600040101010101" pitchFamily="2" charset="-122"/>
              <a:ea typeface="华文楷体" panose="02010600040101010101" pitchFamily="2" charset="-122"/>
            </a:endParaRPr>
          </a:p>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平行四边形、梯形、不规则的四边形。</a:t>
            </a:r>
          </a:p>
        </p:txBody>
      </p:sp>
      <p:grpSp>
        <p:nvGrpSpPr>
          <p:cNvPr id="20" name="组合 19"/>
          <p:cNvGrpSpPr/>
          <p:nvPr/>
        </p:nvGrpSpPr>
        <p:grpSpPr>
          <a:xfrm>
            <a:off x="1500166" y="2786058"/>
            <a:ext cx="6215106" cy="2928958"/>
            <a:chOff x="928662" y="2786058"/>
            <a:chExt cx="6215106" cy="2928958"/>
          </a:xfrm>
        </p:grpSpPr>
        <p:sp>
          <p:nvSpPr>
            <p:cNvPr id="5" name="矩形 4"/>
            <p:cNvSpPr/>
            <p:nvPr/>
          </p:nvSpPr>
          <p:spPr>
            <a:xfrm>
              <a:off x="928662" y="2857496"/>
              <a:ext cx="2000264" cy="100013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43306" y="2857496"/>
              <a:ext cx="1000132" cy="100013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5429256" y="2786058"/>
              <a:ext cx="1714512" cy="1000132"/>
            </a:xfrm>
            <a:prstGeom prst="parallelogram">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a:off x="1500166" y="4357694"/>
              <a:ext cx="2143140" cy="1357322"/>
            </a:xfrm>
            <a:prstGeom prst="trapezoi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5286380" y="4357694"/>
              <a:ext cx="1571636" cy="928694"/>
              <a:chOff x="5286380" y="4357694"/>
              <a:chExt cx="1571636" cy="928694"/>
            </a:xfrm>
          </p:grpSpPr>
          <p:cxnSp>
            <p:nvCxnSpPr>
              <p:cNvPr id="12" name="直接连接符 11"/>
              <p:cNvCxnSpPr/>
              <p:nvPr/>
            </p:nvCxnSpPr>
            <p:spPr>
              <a:xfrm>
                <a:off x="5286380" y="4357694"/>
                <a:ext cx="157163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200000" flipH="1">
                <a:off x="5000628" y="4643446"/>
                <a:ext cx="928694" cy="3571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643570" y="5072074"/>
                <a:ext cx="1000132" cy="21431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6393669" y="4607727"/>
                <a:ext cx="714380" cy="21431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矩形 2"/>
          <p:cNvSpPr/>
          <p:nvPr/>
        </p:nvSpPr>
        <p:spPr>
          <a:xfrm>
            <a:off x="500034" y="1785926"/>
            <a:ext cx="7923964"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1</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图形可以分为</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和</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zh-CN" altLang="en-US" sz="3200" i="1" dirty="0" smtClean="0">
                <a:solidFill>
                  <a:schemeClr val="tx1"/>
                </a:solidFill>
                <a:latin typeface="华文楷体" panose="02010600040101010101" pitchFamily="2" charset="-122"/>
                <a:ea typeface="华文楷体" panose="02010600040101010101" pitchFamily="2" charset="-122"/>
              </a:rPr>
              <a:t>          </a:t>
            </a:r>
            <a:r>
              <a:rPr lang="zh-CN" altLang="zh-CN" sz="3200" i="1" dirty="0" smtClean="0">
                <a:solidFill>
                  <a:schemeClr val="tx1"/>
                </a:solidFill>
                <a:latin typeface="华文楷体" panose="02010600040101010101" pitchFamily="2" charset="-122"/>
                <a:ea typeface="华文楷体" panose="02010600040101010101" pitchFamily="2" charset="-122"/>
              </a:rPr>
              <a:t>　</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4" name="TextBox 3"/>
          <p:cNvSpPr txBox="1"/>
          <p:nvPr/>
        </p:nvSpPr>
        <p:spPr>
          <a:xfrm>
            <a:off x="3428992" y="1785926"/>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平面图形</a:t>
            </a:r>
            <a:endParaRPr lang="zh-CN" altLang="en-US" sz="3200" dirty="0">
              <a:latin typeface="华文楷体" panose="02010600040101010101" pitchFamily="2" charset="-122"/>
              <a:ea typeface="华文楷体" panose="02010600040101010101" pitchFamily="2" charset="-122"/>
            </a:endParaRPr>
          </a:p>
        </p:txBody>
      </p:sp>
      <p:sp>
        <p:nvSpPr>
          <p:cNvPr id="5" name="TextBox 4"/>
          <p:cNvSpPr txBox="1"/>
          <p:nvPr/>
        </p:nvSpPr>
        <p:spPr>
          <a:xfrm>
            <a:off x="5929322" y="1785926"/>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立体图形</a:t>
            </a:r>
            <a:endParaRPr lang="zh-CN" altLang="en-US" sz="3200" dirty="0">
              <a:latin typeface="华文楷体" panose="02010600040101010101" pitchFamily="2" charset="-122"/>
              <a:ea typeface="华文楷体" panose="02010600040101010101" pitchFamily="2" charset="-122"/>
            </a:endParaRPr>
          </a:p>
        </p:txBody>
      </p:sp>
      <p:sp>
        <p:nvSpPr>
          <p:cNvPr id="6" name="矩形 5"/>
          <p:cNvSpPr/>
          <p:nvPr/>
        </p:nvSpPr>
        <p:spPr>
          <a:xfrm>
            <a:off x="500034" y="2973830"/>
            <a:ext cx="5719836"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2</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我们学过的立体图形有哪些</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7" name="TextBox 6"/>
          <p:cNvSpPr txBox="1"/>
          <p:nvPr/>
        </p:nvSpPr>
        <p:spPr>
          <a:xfrm>
            <a:off x="1571604" y="4214818"/>
            <a:ext cx="5540299" cy="584775"/>
          </a:xfrm>
          <a:prstGeom prst="rect">
            <a:avLst/>
          </a:prstGeom>
          <a:noFill/>
        </p:spPr>
        <p:txBody>
          <a:bodyPr wrap="none" rtlCol="0">
            <a:spAutoFit/>
          </a:bodyPr>
          <a:lstStyle/>
          <a:p>
            <a:r>
              <a:rPr lang="zh-CN" altLang="zh-CN" sz="3200" dirty="0" smtClean="0">
                <a:latin typeface="华文楷体" panose="02010600040101010101" pitchFamily="2" charset="-122"/>
                <a:ea typeface="华文楷体" panose="02010600040101010101" pitchFamily="2" charset="-122"/>
              </a:rPr>
              <a:t>长方体、正方体、圆柱、圆锥</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857232"/>
            <a:ext cx="8853706" cy="584775"/>
          </a:xfrm>
          <a:prstGeom prst="rect">
            <a:avLst/>
          </a:prstGeom>
        </p:spPr>
        <p:txBody>
          <a:bodyPr wrap="none">
            <a:spAutoFit/>
          </a:bodyPr>
          <a:lstStyle/>
          <a:p>
            <a:r>
              <a:rPr lang="en-US" altLang="zh-CN" sz="3200" dirty="0" smtClean="0">
                <a:solidFill>
                  <a:schemeClr val="tx1"/>
                </a:solidFill>
                <a:latin typeface="华文楷体" panose="02010600040101010101" pitchFamily="2" charset="-122"/>
                <a:ea typeface="华文楷体" panose="02010600040101010101" pitchFamily="2" charset="-122"/>
              </a:rPr>
              <a:t>3</a:t>
            </a:r>
            <a:r>
              <a:rPr lang="en-US" altLang="zh-CN" sz="3200" i="1"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平面图形还可以怎样分类</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分类的标准是什么</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zh-CN" sz="32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642910" y="1547891"/>
            <a:ext cx="8072494" cy="4524315"/>
          </a:xfrm>
          <a:prstGeom prst="rect">
            <a:avLst/>
          </a:prstGeom>
        </p:spPr>
        <p:txBody>
          <a:bodyPr wrap="square">
            <a:spAutoFit/>
          </a:bodyPr>
          <a:lstStyle/>
          <a:p>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按构成图形的线型特点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可以把平面图形分成曲线图形和线段图形。三角形可以按角的度数分</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锐角三角形、直角三角形和钝角三角形。三角形还可以按边来分</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等腰三角形、不等边三角形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等腰三角形包括腰和底边不相等的等腰三角形和等边三角形。四边形按形状是否规则划分为不规则的四边形和规则的四边形</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规则的四边形如我们刚才说的长方形、正方形、平行四边形和梯形。</a:t>
            </a:r>
            <a:endParaRPr lang="zh-CN" altLang="zh-CN" sz="3200" dirty="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2</a:t>
            </a:r>
            <a:endParaRPr lang="zh-CN" altLang="en-US" sz="3200" dirty="0">
              <a:solidFill>
                <a:schemeClr val="tx1"/>
              </a:solidFill>
              <a:latin typeface="+mj-ea"/>
              <a:ea typeface="+mj-ea"/>
            </a:endParaRPr>
          </a:p>
        </p:txBody>
      </p:sp>
      <p:sp>
        <p:nvSpPr>
          <p:cNvPr id="10" name="矩形 9"/>
          <p:cNvSpPr/>
          <p:nvPr/>
        </p:nvSpPr>
        <p:spPr>
          <a:xfrm>
            <a:off x="357158" y="1714488"/>
            <a:ext cx="8286808" cy="1499321"/>
          </a:xfrm>
          <a:prstGeom prst="rect">
            <a:avLst/>
          </a:prstGeom>
        </p:spPr>
        <p:txBody>
          <a:bodyPr wrap="square">
            <a:spAutoFit/>
          </a:bodyPr>
          <a:lstStyle/>
          <a:p>
            <a:pPr>
              <a:lnSpc>
                <a:spcPct val="150000"/>
              </a:lnSpc>
            </a:pPr>
            <a:r>
              <a:rPr lang="en-US" altLang="zh-CN" sz="3200" dirty="0" smtClean="0">
                <a:solidFill>
                  <a:schemeClr val="tx1"/>
                </a:solidFill>
                <a:latin typeface="华文楷体" panose="02010600040101010101" pitchFamily="2" charset="-122"/>
                <a:ea typeface="华文楷体" panose="02010600040101010101" pitchFamily="2" charset="-122"/>
              </a:rPr>
              <a:t>①</a:t>
            </a:r>
            <a:r>
              <a:rPr lang="zh-CN" altLang="zh-CN" sz="3200" dirty="0" smtClean="0">
                <a:solidFill>
                  <a:schemeClr val="tx1"/>
                </a:solidFill>
                <a:latin typeface="华文楷体" panose="02010600040101010101" pitchFamily="2" charset="-122"/>
                <a:ea typeface="华文楷体" panose="02010600040101010101" pitchFamily="2" charset="-122"/>
              </a:rPr>
              <a:t>什么样的图形是线段</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你能画出一条线段吗</a:t>
            </a:r>
            <a:r>
              <a:rPr lang="en-US" altLang="zh-CN" sz="3200" dirty="0" smtClean="0">
                <a:solidFill>
                  <a:schemeClr val="tx1"/>
                </a:solidFill>
                <a:latin typeface="华文楷体" panose="02010600040101010101" pitchFamily="2" charset="-122"/>
                <a:ea typeface="华文楷体" panose="02010600040101010101" pitchFamily="2" charset="-122"/>
              </a:rPr>
              <a:t>?</a:t>
            </a:r>
          </a:p>
          <a:p>
            <a:pPr>
              <a:lnSpc>
                <a:spcPct val="150000"/>
              </a:lnSpc>
            </a:pPr>
            <a:r>
              <a:rPr lang="zh-CN" altLang="en-US" sz="3200" dirty="0" smtClean="0">
                <a:solidFill>
                  <a:schemeClr val="tx1"/>
                </a:solidFill>
                <a:latin typeface="华文楷体" panose="02010600040101010101" pitchFamily="2" charset="-122"/>
                <a:ea typeface="华文楷体" panose="02010600040101010101" pitchFamily="2" charset="-122"/>
              </a:rPr>
              <a:t>    </a:t>
            </a:r>
            <a:r>
              <a:rPr lang="zh-CN" altLang="zh-CN" sz="3200" dirty="0" smtClean="0">
                <a:solidFill>
                  <a:schemeClr val="tx1"/>
                </a:solidFill>
                <a:latin typeface="华文楷体" panose="02010600040101010101" pitchFamily="2" charset="-122"/>
                <a:ea typeface="华文楷体" panose="02010600040101010101" pitchFamily="2" charset="-122"/>
              </a:rPr>
              <a:t>线段有几个端点</a:t>
            </a:r>
            <a:r>
              <a:rPr lang="en-US" altLang="zh-CN" sz="3200" dirty="0" smtClean="0">
                <a:solidFill>
                  <a:schemeClr val="tx1"/>
                </a:solidFill>
                <a:latin typeface="华文楷体" panose="02010600040101010101" pitchFamily="2" charset="-122"/>
                <a:ea typeface="华文楷体" panose="02010600040101010101" pitchFamily="2" charset="-122"/>
              </a:rPr>
              <a:t>?</a:t>
            </a:r>
            <a:r>
              <a:rPr lang="zh-CN" altLang="zh-CN" sz="3200" dirty="0" smtClean="0">
                <a:solidFill>
                  <a:schemeClr val="tx1"/>
                </a:solidFill>
                <a:latin typeface="华文楷体" panose="02010600040101010101" pitchFamily="2" charset="-122"/>
                <a:ea typeface="华文楷体" panose="02010600040101010101" pitchFamily="2" charset="-122"/>
              </a:rPr>
              <a:t>可以度量吗</a:t>
            </a:r>
            <a:r>
              <a:rPr lang="en-US" altLang="zh-CN" sz="3200" dirty="0" smtClean="0">
                <a:solidFill>
                  <a:schemeClr val="tx1"/>
                </a:solidFill>
                <a:latin typeface="华文楷体" panose="02010600040101010101" pitchFamily="2" charset="-122"/>
                <a:ea typeface="华文楷体" panose="02010600040101010101" pitchFamily="2" charset="-122"/>
              </a:rPr>
              <a:t>?</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11" name="矩形 10"/>
          <p:cNvSpPr/>
          <p:nvPr/>
        </p:nvSpPr>
        <p:spPr>
          <a:xfrm>
            <a:off x="500034" y="3357562"/>
            <a:ext cx="8215370" cy="1569660"/>
          </a:xfrm>
          <a:prstGeom prst="rect">
            <a:avLst/>
          </a:prstGeom>
        </p:spPr>
        <p:txBody>
          <a:bodyPr wrap="square">
            <a:spAutoFit/>
          </a:bodyPr>
          <a:lstStyle/>
          <a:p>
            <a:pPr>
              <a:lnSpc>
                <a:spcPct val="150000"/>
              </a:lnSpc>
            </a:pPr>
            <a:r>
              <a:rPr lang="zh-CN" altLang="en-US" sz="3200" dirty="0" smtClean="0">
                <a:latin typeface="华文楷体" panose="02010600040101010101" pitchFamily="2" charset="-122"/>
                <a:ea typeface="华文楷体" panose="02010600040101010101" pitchFamily="2" charset="-122"/>
              </a:rPr>
              <a:t>   </a:t>
            </a:r>
            <a:r>
              <a:rPr lang="zh-CN" altLang="zh-CN" sz="3200" dirty="0" smtClean="0">
                <a:latin typeface="华文楷体" panose="02010600040101010101" pitchFamily="2" charset="-122"/>
                <a:ea typeface="华文楷体" panose="02010600040101010101" pitchFamily="2" charset="-122"/>
              </a:rPr>
              <a:t>线段是直线上两点间的一段</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线段有两个端点</a:t>
            </a:r>
            <a:r>
              <a:rPr lang="en-US" altLang="zh-CN" sz="3200" dirty="0" smtClean="0">
                <a:latin typeface="华文楷体" panose="02010600040101010101" pitchFamily="2" charset="-122"/>
                <a:ea typeface="华文楷体" panose="02010600040101010101" pitchFamily="2" charset="-122"/>
              </a:rPr>
              <a:t>,</a:t>
            </a:r>
            <a:r>
              <a:rPr lang="zh-CN" altLang="zh-CN" sz="3200" dirty="0" smtClean="0">
                <a:latin typeface="华文楷体" panose="02010600040101010101" pitchFamily="2" charset="-122"/>
                <a:ea typeface="华文楷体" panose="02010600040101010101" pitchFamily="2" charset="-122"/>
              </a:rPr>
              <a:t>可以度量。</a:t>
            </a:r>
            <a:endParaRPr lang="zh-CN" altLang="en-US" sz="3200" dirty="0">
              <a:latin typeface="华文楷体" panose="02010600040101010101" pitchFamily="2" charset="-122"/>
              <a:ea typeface="华文楷体" panose="02010600040101010101" pitchFamily="2" charset="-122"/>
            </a:endParaRPr>
          </a:p>
        </p:txBody>
      </p:sp>
      <p:pic>
        <p:nvPicPr>
          <p:cNvPr id="12" name="sy116.jpg" descr="id:2147507183;FounderCES"/>
          <p:cNvPicPr/>
          <p:nvPr/>
        </p:nvPicPr>
        <p:blipFill>
          <a:blip r:embed="rId2" cstate="print">
            <a:clrChange>
              <a:clrFrom>
                <a:srgbClr val="FFFFFF"/>
              </a:clrFrom>
              <a:clrTo>
                <a:srgbClr val="FFFFFF">
                  <a:alpha val="0"/>
                </a:srgbClr>
              </a:clrTo>
            </a:clrChange>
          </a:blip>
          <a:stretch>
            <a:fillRect/>
          </a:stretch>
        </p:blipFill>
        <p:spPr>
          <a:xfrm>
            <a:off x="2285984" y="5286388"/>
            <a:ext cx="3454716" cy="32229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1969</Words>
  <Application>WPS 演示</Application>
  <PresentationFormat>全屏显示(4:3)</PresentationFormat>
  <Paragraphs>249</Paragraphs>
  <Slides>43</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人教版数学六年级数学下册总复习</dc:title>
  <dc:creator>吉林梓翰教育图书有限公司</dc:creator>
  <cp:lastModifiedBy>lenovop</cp:lastModifiedBy>
  <cp:revision>1182</cp:revision>
  <dcterms:created xsi:type="dcterms:W3CDTF">2015-11-21T07:20:00Z</dcterms:created>
  <dcterms:modified xsi:type="dcterms:W3CDTF">2021-11-01T03:20:34Z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